
<file path=[Content_Types].xml><?xml version="1.0" encoding="utf-8"?>
<Types xmlns="http://schemas.openxmlformats.org/package/2006/content-types">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Default Extension="jpeg" ContentType="image/jpeg"/>
  <Override PartName="/ppt/slideMasters/slideMaster2.xml" ContentType="application/vnd.openxmlformats-officedocument.presentationml.slideMaster+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Default Extension="gif" ContentType="image/gif"/>
  <Override PartName="/ppt/notesSlides/notesSlide2.xml" ContentType="application/vnd.openxmlformats-officedocument.presentationml.notesSlide+xml"/>
  <Override PartName="/ppt/slideLayouts/slideLayout21.xml" ContentType="application/vnd.openxmlformats-officedocument.presentationml.slideLayout+xml"/>
  <Override PartName="/ppt/slides/slide7.xml" ContentType="application/vnd.openxmlformats-officedocument.presentationml.slide+xml"/>
  <Override PartName="/ppt/slideLayouts/slideLayout13.xml" ContentType="application/vnd.openxmlformats-officedocument.presentationml.slideLayout+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 id="2147483660" r:id="rId2"/>
  </p:sldMasterIdLst>
  <p:notesMasterIdLst>
    <p:notesMasterId r:id="rId17"/>
  </p:notesMasterIdLst>
  <p:sldIdLst>
    <p:sldId id="259" r:id="rId3"/>
    <p:sldId id="260" r:id="rId4"/>
    <p:sldId id="258" r:id="rId5"/>
    <p:sldId id="257" r:id="rId6"/>
    <p:sldId id="261" r:id="rId7"/>
    <p:sldId id="262"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43" d="100"/>
          <a:sy n="143" d="100"/>
        </p:scale>
        <p:origin x="-125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D4CD5B-B68E-9340-9F55-EFA94A28D129}" type="datetimeFigureOut">
              <a:rPr lang="en-US" smtClean="0"/>
              <a:t>8/19/11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B7416F-546F-2E41-B4AD-9636553BBC3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extLst>
            <a:ext uri="{909E8E84-426E-40dd-AFC4-6F175D3DCCD1}">
              <a14:hiddenFill xmlns:a14="http://schemas.microsoft.com/office/drawing/2010/main" xmlns:a="http://schemas.openxmlformats.org/drawingml/2006/main" xmlns:p="http://schemas.openxmlformats.org/presentationml/2006/main" xmlns="">
                <a:solidFill>
                  <a:srgbClr val="BBE0E3"/>
                </a:solidFill>
              </a14:hiddenFill>
            </a:ext>
            <a:ext uri="{91240B29-F687-4f45-9708-019B960494DF}">
              <a14:hiddenLine xmlns:a14="http://schemas.microsoft.com/office/drawing/2010/main" xmlns:a="http://schemas.openxmlformats.org/drawingml/2006/main" xmlns:p="http://schemas.openxmlformats.org/presentationml/2006/main" xmlns="" w="12700">
                <a:solidFill>
                  <a:srgbClr val="000000"/>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a:lstStyle/>
          <a:p>
            <a:fld id="{C618F708-C6BB-AA44-BCC4-3CE81685D24D}" type="slidenum">
              <a:rPr lang="en-US"/>
              <a:pPr/>
              <a:t>7</a:t>
            </a:fld>
            <a:endParaRPr lang="en-US"/>
          </a:p>
        </p:txBody>
      </p:sp>
      <p:sp>
        <p:nvSpPr>
          <p:cNvPr id="184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a="http://schemas.openxmlformats.org/drawingml/2006/main" xmlns:p="http://schemas.openxmlformats.org/presentationml/2006/main" xmlns="" val="1"/>
            </a:ext>
          </a:extLst>
        </p:spPr>
      </p:sp>
      <p:sp>
        <p:nvSpPr>
          <p:cNvPr id="18435" name="Rectangle 3"/>
          <p:cNvSpPr>
            <a:spLocks noGrp="1"/>
          </p:cNvSpPr>
          <p:nvPr>
            <p:ph type="body" idx="1"/>
          </p:nvPr>
        </p:nvSpPr>
        <p:spPr/>
        <p:txBody>
          <a:bodyPr/>
          <a:lstStyle/>
          <a:p>
            <a:pPr eaLnBrk="1" hangingPunct="1"/>
            <a:r>
              <a:rPr noProof="1">
                <a:latin typeface="Times New Roman" charset="0"/>
                <a:ea typeface="ＭＳ Ｐゴシック" charset="-128"/>
              </a:rPr>
              <a:t>Analyses and forecasts from global models will be important tools to aid in mission planning. These are typically adequate for positioning wave troughs out to two days, and experience suggests they are able to predict the migration of troughs and fronts into the tropics on similar time scales. There is also some skill at predicting genesis, but it is unclear at present how much utility such forecasts would have for planning. Near-real-time diagnostics are being developed currently that combine global analyses and satellite information, and these can be added to the extensive suite of products produced by the Space Sciences Engineering Center at the University of Wisconsin (see letter from C. Velden) and by the Naval Research Laboratory (in collaboration with PI Montgomery at NPS). A specific example is provided in slides 3 and 4 of this summary presentation, representing a novel overlay of ECMWF operational analyses and TRMM convective precipitation developed at the Naval Postgraduate School (see letter from T. Dunkerton). Here, the development of Felix (2007) occurs where the </a:t>
            </a:r>
            <a:r>
              <a:rPr noProof="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charset="0"/>
                <a:ea typeface="ＭＳ Ｐゴシック" charset="-128"/>
              </a:rPr>
              <a:t>critical line (purple)</a:t>
            </a:r>
            <a:r>
              <a:rPr noProof="1">
                <a:latin typeface="Times New Roman" charset="0"/>
                <a:ea typeface="ＭＳ Ｐゴシック" charset="-128"/>
              </a:rPr>
              <a:t> and cyclonic vorticity intersect organized convection. </a:t>
            </a:r>
            <a:r>
              <a:rPr noProof="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charset="0"/>
                <a:ea typeface="ＭＳ Ｐゴシック" charset="-128"/>
              </a:rPr>
              <a:t>A closed gyre is evident in a frame of reference moving westward with the precursor wave (slide 4, approximating actual trajectories) whereas the resting frame (slide 3) erroneously suggests an open wave.</a:t>
            </a:r>
            <a:r>
              <a:rPr noProof="1">
                <a:latin typeface="Times New Roman" charset="0"/>
                <a:ea typeface="ＭＳ Ｐゴシック" charset="-128"/>
              </a:rPr>
              <a:t> Recirculation in the lower troposphere is an indicator of possible genesis and is resolvable in global analyses with horizontal resolution of 1 degree or less in most cases. Flow visualization in the moving frame (slide 4) provides a significant advantage over conventional products used by forecasters at NHC/TPC and elsewhere. This tool will be available for PREDICT at a web site currently under construction at NPS.</a:t>
            </a:r>
            <a:endParaRPr lang="en-US">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extLst>
            <a:ext uri="{909E8E84-426E-40dd-AFC4-6F175D3DCCD1}">
              <a14:hiddenFill xmlns:a14="http://schemas.microsoft.com/office/drawing/2010/main" xmlns:a="http://schemas.openxmlformats.org/drawingml/2006/main" xmlns:p="http://schemas.openxmlformats.org/presentationml/2006/main" xmlns="">
                <a:solidFill>
                  <a:srgbClr val="BBE0E3"/>
                </a:solidFill>
              </a14:hiddenFill>
            </a:ext>
            <a:ext uri="{91240B29-F687-4f45-9708-019B960494DF}">
              <a14:hiddenLine xmlns:a14="http://schemas.microsoft.com/office/drawing/2010/main" xmlns:a="http://schemas.openxmlformats.org/drawingml/2006/main" xmlns:p="http://schemas.openxmlformats.org/presentationml/2006/main" xmlns="" w="12700">
                <a:solidFill>
                  <a:srgbClr val="000000"/>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a:lstStyle/>
          <a:p>
            <a:fld id="{E8CDA924-7957-824F-97D0-875D76B43A7A}" type="slidenum">
              <a:rPr lang="en-US"/>
              <a:pPr/>
              <a:t>8</a:t>
            </a:fld>
            <a:endParaRPr lang="en-US"/>
          </a:p>
        </p:txBody>
      </p:sp>
      <p:sp>
        <p:nvSpPr>
          <p:cNvPr id="194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a="http://schemas.openxmlformats.org/drawingml/2006/main" xmlns:p="http://schemas.openxmlformats.org/presentationml/2006/main" xmlns="" val="1"/>
            </a:ext>
          </a:extLst>
        </p:spPr>
      </p:sp>
      <p:sp>
        <p:nvSpPr>
          <p:cNvPr id="19459" name="Rectangle 3"/>
          <p:cNvSpPr>
            <a:spLocks noGrp="1"/>
          </p:cNvSpPr>
          <p:nvPr>
            <p:ph type="body" idx="1"/>
          </p:nvPr>
        </p:nvSpPr>
        <p:spPr/>
        <p:txBody>
          <a:bodyPr/>
          <a:lstStyle/>
          <a:p>
            <a:pPr eaLnBrk="1" hangingPunct="1"/>
            <a:r>
              <a:rPr lang="en-US">
                <a:ea typeface="ＭＳ Ｐゴシック" charset="-128"/>
              </a:rPr>
              <a:t>Slide 3: </a:t>
            </a:r>
            <a:r>
              <a:rPr lang="en-US">
                <a:latin typeface="Times New Roman" charset="0"/>
                <a:ea typeface="ＭＳ Ｐゴシック" charset="-128"/>
              </a:rPr>
              <a:t>850 mb streamlines (pre-Felix) in the resting frame of reference and convection as identified by TRMM precipitation radar 60, 48, 36, 24, 12 and 0 h before the genesis of Felix between 06Z 29 August and 18Z 31 August 2007. Precipitation is represented by shading (mm/day). </a:t>
            </a:r>
          </a:p>
          <a:p>
            <a:pPr eaLnBrk="1" hangingPunct="1"/>
            <a:r>
              <a:rPr lang="en-US">
                <a:latin typeface="Times New Roman" charset="0"/>
                <a:ea typeface="ＭＳ Ｐゴシック" charset="-128"/>
              </a:rPr>
              <a:t>Slide 4: 850 mb streamlines (pre-Felix) in the frame of reference moving with the tropical wave and convection as identified by TRMM precipitation radar 60, 48, 36, 24, 12 and 0 h before the genesis of Felix between 06Z 29 August and 18Z 31 August 2007. Precipitation is represented by shading (mm/day). The black solid curve represents the trough axis (with zero meridional wind and cyclonic relative vorticity). The purple solid curve represents the local critical latitude based on 9-day low-passed zonal wind (the phase speed of the wave is -6.7 m/s). The closed black dot in the last panel represents the genesis location of Felix as declared by NHC forecasters.</a:t>
            </a:r>
            <a:endParaRPr lang="en-US">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CB57DC-FD04-4104-9870-6AC26B00619A}" type="datetimeFigureOut">
              <a:rPr lang="en-US" smtClean="0"/>
              <a:pPr/>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B57DC-FD04-4104-9870-6AC26B00619A}" type="datetimeFigureOut">
              <a:rPr lang="en-US" smtClean="0"/>
              <a:pPr/>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B57DC-FD04-4104-9870-6AC26B00619A}" type="datetimeFigureOut">
              <a:rPr lang="en-US" smtClean="0"/>
              <a:pPr/>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9A65879E-7B6E-024B-B1B8-4C7E9F1C6079}" type="slidenum">
              <a:rPr lang="en-US"/>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F67A17D5-CFB2-0C46-AD96-93AF1497F384}" type="slidenum">
              <a:rPr lang="en-US"/>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fld id="{7D61619F-F65B-2548-AB0D-7AE6BD80F595}" type="slidenum">
              <a:rPr lang="en-US"/>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fld id="{681327B1-46C7-6D4C-A8EE-203D9771B732}" type="slidenum">
              <a:rPr lang="en-US"/>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fld id="{FB5AD9F1-3620-4641-A454-41338AD27B01}" type="slidenum">
              <a:rPr lang="en-US"/>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fld id="{66082BED-67FE-3C46-A0C4-D4AE03B00678}" type="slidenum">
              <a:rPr lang="en-US"/>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fld id="{72F66EE2-7889-724A-ABCA-D1709CF72448}" type="slidenum">
              <a:rPr lang="en-US"/>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D9A1A860-0296-1149-82AD-16B5802FE1E8}"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B57DC-FD04-4104-9870-6AC26B00619A}" type="datetimeFigureOut">
              <a:rPr lang="en-US" smtClean="0"/>
              <a:pPr/>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48FFA6D4-FF31-DD42-842F-810852DD8014}" type="slidenum">
              <a:rPr lang="en-US"/>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BBBC458F-366F-1A4D-975C-26337043B1C7}" type="slidenum">
              <a:rPr lang="en-US"/>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D0C9B690-C2DB-F242-9FB9-04C540BB0409}"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CB57DC-FD04-4104-9870-6AC26B00619A}" type="datetimeFigureOut">
              <a:rPr lang="en-US" smtClean="0"/>
              <a:pPr/>
              <a:t>8/19/11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CB57DC-FD04-4104-9870-6AC26B00619A}" type="datetimeFigureOut">
              <a:rPr lang="en-US" smtClean="0"/>
              <a:pPr/>
              <a:t>8/19/11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CB57DC-FD04-4104-9870-6AC26B00619A}" type="datetimeFigureOut">
              <a:rPr lang="en-US" smtClean="0"/>
              <a:pPr/>
              <a:t>8/19/11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CB57DC-FD04-4104-9870-6AC26B00619A}" type="datetimeFigureOut">
              <a:rPr lang="en-US" smtClean="0"/>
              <a:pPr/>
              <a:t>8/19/11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CB57DC-FD04-4104-9870-6AC26B00619A}" type="datetimeFigureOut">
              <a:rPr lang="en-US" smtClean="0"/>
              <a:pPr/>
              <a:t>8/19/11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CB57DC-FD04-4104-9870-6AC26B00619A}" type="datetimeFigureOut">
              <a:rPr lang="en-US" smtClean="0"/>
              <a:pPr/>
              <a:t>8/19/11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CB57DC-FD04-4104-9870-6AC26B00619A}" type="datetimeFigureOut">
              <a:rPr lang="en-US" smtClean="0"/>
              <a:pPr/>
              <a:t>8/19/11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4207D-8634-49CE-9F91-510C69500B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CB57DC-FD04-4104-9870-6AC26B00619A}" type="datetimeFigureOut">
              <a:rPr lang="en-US" smtClean="0"/>
              <a:pPr/>
              <a:t>8/19/11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14207D-8634-49CE-9F91-510C69500BE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7200" y="90488"/>
            <a:ext cx="8229600" cy="1509712"/>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vert="horz" wrap="square" lIns="50800" tIns="50800" rIns="91440" bIns="50800" numCol="1" anchor="ctr" anchorCtr="0" compatLnSpc="1">
            <a:prstTxWarp prst="textNoShape">
              <a:avLst/>
            </a:prstTxWarp>
          </a:bodyPr>
          <a:lstStyle/>
          <a:p>
            <a:pPr lvl="0"/>
            <a:r>
              <a:rPr lang="en-US">
                <a:sym typeface="Arial" charset="0"/>
              </a:rPr>
              <a:t>Click to edit Master title style</a:t>
            </a:r>
          </a:p>
        </p:txBody>
      </p:sp>
      <p:sp>
        <p:nvSpPr>
          <p:cNvPr id="1026" name="Rectangle 2"/>
          <p:cNvSpPr>
            <a:spLocks noGrp="1" noChangeArrowheads="1"/>
          </p:cNvSpPr>
          <p:nvPr>
            <p:ph type="body" idx="1"/>
          </p:nvPr>
        </p:nvSpPr>
        <p:spPr bwMode="auto">
          <a:xfrm>
            <a:off x="457200" y="1600200"/>
            <a:ext cx="8229600" cy="525780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vert="horz" wrap="square" lIns="50800" tIns="50800" rIns="9144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1027" name="Text Box 3"/>
          <p:cNvSpPr txBox="1">
            <a:spLocks noGrp="1" noChangeArrowheads="1"/>
          </p:cNvSpPr>
          <p:nvPr>
            <p:ph type="sldNum" sz="quarter" idx="4"/>
          </p:nvPr>
        </p:nvSpPr>
        <p:spPr bwMode="auto">
          <a:xfrm>
            <a:off x="7462838" y="6245225"/>
            <a:ext cx="312737" cy="30480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vert="horz" wrap="none" lIns="91440" tIns="45720" rIns="91440" bIns="45720" numCol="1" anchor="t" anchorCtr="0" compatLnSpc="1">
            <a:prstTxWarp prst="textNoShape">
              <a:avLst/>
            </a:prstTxWarp>
          </a:bodyPr>
          <a:lstStyle>
            <a:lvl1pPr algn="ctr">
              <a:defRPr sz="1400">
                <a:solidFill>
                  <a:schemeClr val="tx1"/>
                </a:solidFill>
                <a:ea typeface="ＭＳ Ｐゴシック" charset="-128"/>
              </a:defRPr>
            </a:lvl1pPr>
          </a:lstStyle>
          <a:p>
            <a:fld id="{6351E8EE-0D48-A040-AFF9-A01B4CFA921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marL="39688" indent="-39688" algn="ctr" rtl="0" eaLnBrk="0" fontAlgn="base" hangingPunct="0">
        <a:spcBef>
          <a:spcPct val="0"/>
        </a:spcBef>
        <a:spcAft>
          <a:spcPct val="0"/>
        </a:spcAft>
        <a:defRPr sz="4400">
          <a:solidFill>
            <a:schemeClr val="tx1"/>
          </a:solidFill>
          <a:latin typeface="+mj-lt"/>
          <a:ea typeface="+mj-ea"/>
          <a:cs typeface="+mj-cs"/>
          <a:sym typeface="Arial" charset="0"/>
        </a:defRPr>
      </a:lvl1pPr>
      <a:lvl2pPr marL="39688" indent="-39688" algn="ctr" rtl="0" eaLnBrk="0" fontAlgn="base" hangingPunct="0">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2pPr>
      <a:lvl3pPr marL="39688" indent="-39688" algn="ctr" rtl="0" eaLnBrk="0" fontAlgn="base" hangingPunct="0">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3pPr>
      <a:lvl4pPr marL="39688" indent="-39688" algn="ctr" rtl="0" eaLnBrk="0" fontAlgn="base" hangingPunct="0">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4pPr>
      <a:lvl5pPr marL="39688" indent="-39688" algn="ctr" rtl="0" eaLnBrk="0" fontAlgn="base" hangingPunct="0">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5pPr>
      <a:lvl6pPr marL="4968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6pPr>
      <a:lvl7pPr marL="9540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7pPr>
      <a:lvl8pPr marL="14112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8pPr>
      <a:lvl9pPr marL="18684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charset="0"/>
        <a:buChar char="•"/>
        <a:defRPr sz="3200">
          <a:solidFill>
            <a:schemeClr val="tx1"/>
          </a:solidFill>
          <a:latin typeface="+mn-lt"/>
          <a:ea typeface="+mn-ea"/>
          <a:cs typeface="+mn-cs"/>
          <a:sym typeface="Arial" charset="0"/>
        </a:defRPr>
      </a:lvl1pPr>
      <a:lvl2pPr marL="731838" indent="-285750" algn="l" rtl="0" eaLnBrk="0" fontAlgn="base" hangingPunct="0">
        <a:spcBef>
          <a:spcPts val="600"/>
        </a:spcBef>
        <a:spcAft>
          <a:spcPct val="0"/>
        </a:spcAft>
        <a:buSzPct val="100000"/>
        <a:buFont typeface="Arial"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charset="0"/>
        <a:buChar char="•"/>
        <a:defRPr sz="2400">
          <a:solidFill>
            <a:schemeClr val="tx1"/>
          </a:solidFill>
          <a:latin typeface="+mn-lt"/>
          <a:ea typeface="+mn-ea"/>
          <a:cs typeface="+mn-cs"/>
          <a:sym typeface="Arial" charset="0"/>
        </a:defRPr>
      </a:lvl3pPr>
      <a:lvl4pPr marL="15890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4pPr>
      <a:lvl5pPr marL="2046288" indent="-228600" algn="l" rtl="0" eaLnBrk="0" fontAlgn="base" hangingPunct="0">
        <a:spcBef>
          <a:spcPts val="500"/>
        </a:spcBef>
        <a:spcAft>
          <a:spcPct val="0"/>
        </a:spcAft>
        <a:buSzPct val="100000"/>
        <a:buFont typeface="Arial" charset="0"/>
        <a:buChar char="»"/>
        <a:defRPr sz="2000">
          <a:solidFill>
            <a:schemeClr val="tx1"/>
          </a:solidFill>
          <a:latin typeface="+mn-lt"/>
          <a:ea typeface="+mn-ea"/>
          <a:cs typeface="+mn-cs"/>
          <a:sym typeface="Arial"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hyperlink" Target="http://storm.aoml.noaa.gov/realtim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HWRF--Genesis application</a:t>
            </a:r>
            <a:endParaRPr lang="en-US" dirty="0"/>
          </a:p>
        </p:txBody>
      </p:sp>
      <p:sp>
        <p:nvSpPr>
          <p:cNvPr id="3" name="Subtitle 2"/>
          <p:cNvSpPr>
            <a:spLocks noGrp="1"/>
          </p:cNvSpPr>
          <p:nvPr>
            <p:ph type="subTitle" idx="1"/>
          </p:nvPr>
        </p:nvSpPr>
        <p:spPr/>
        <p:txBody>
          <a:bodyPr>
            <a:normAutofit fontScale="85000" lnSpcReduction="20000"/>
          </a:bodyPr>
          <a:lstStyle/>
          <a:p>
            <a:r>
              <a:rPr lang="en-US" dirty="0" err="1" smtClean="0"/>
              <a:t>Xuejin</a:t>
            </a:r>
            <a:r>
              <a:rPr lang="en-US" dirty="0" smtClean="0"/>
              <a:t> Zhang (UM/CIMAS)</a:t>
            </a:r>
          </a:p>
          <a:p>
            <a:r>
              <a:rPr lang="en-US" dirty="0" smtClean="0"/>
              <a:t>Kevin </a:t>
            </a:r>
            <a:r>
              <a:rPr lang="en-US" dirty="0" err="1" smtClean="0"/>
              <a:t>Yeh</a:t>
            </a:r>
            <a:r>
              <a:rPr lang="en-US" dirty="0" smtClean="0"/>
              <a:t> (UM/CIMAS)</a:t>
            </a:r>
          </a:p>
          <a:p>
            <a:r>
              <a:rPr lang="en-US" dirty="0" err="1" smtClean="0"/>
              <a:t>Thiago</a:t>
            </a:r>
            <a:r>
              <a:rPr lang="en-US" dirty="0" smtClean="0"/>
              <a:t> </a:t>
            </a:r>
            <a:r>
              <a:rPr lang="en-US" dirty="0" err="1" smtClean="0"/>
              <a:t>Quirino</a:t>
            </a:r>
            <a:r>
              <a:rPr lang="en-US" dirty="0" smtClean="0"/>
              <a:t> (AOML/HRD)</a:t>
            </a:r>
          </a:p>
          <a:p>
            <a:r>
              <a:rPr lang="en-US" dirty="0" smtClean="0"/>
              <a:t>Mark </a:t>
            </a:r>
            <a:r>
              <a:rPr lang="en-US" dirty="0" err="1" smtClean="0"/>
              <a:t>Boothe</a:t>
            </a:r>
            <a:r>
              <a:rPr lang="en-US" dirty="0" smtClean="0"/>
              <a:t> (NPS)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a:lstStyle/>
          <a:p>
            <a:fld id="{2942E6B0-EAAA-6D49-B90A-4AF135862420}" type="slidenum">
              <a:rPr lang="en-US"/>
              <a:pPr/>
              <a:t>10</a:t>
            </a:fld>
            <a:endParaRPr lang="en-US"/>
          </a:p>
        </p:txBody>
      </p:sp>
      <p:pic>
        <p:nvPicPr>
          <p:cNvPr id="10242" name="Picture 1" descr="PGI30L_manifolds_gfs_2010082100-f1.png"/>
          <p:cNvPicPr>
            <a:picLocks noChangeAspect="1"/>
          </p:cNvPicPr>
          <p:nvPr/>
        </p:nvPicPr>
        <p:blipFill>
          <a:blip r:embed="rId2"/>
          <a:srcRect/>
          <a:stretch>
            <a:fillRect/>
          </a:stretch>
        </p:blipFill>
        <p:spPr bwMode="auto">
          <a:xfrm>
            <a:off x="0" y="914400"/>
            <a:ext cx="9144000" cy="5943600"/>
          </a:xfrm>
          <a:prstGeom prst="rect">
            <a:avLst/>
          </a:prstGeom>
          <a:noFill/>
          <a:ln w="9525">
            <a:noFill/>
            <a:miter lim="800000"/>
            <a:headEnd/>
            <a:tailEnd/>
          </a:ln>
        </p:spPr>
      </p:pic>
      <p:sp>
        <p:nvSpPr>
          <p:cNvPr id="6" name="Rectangle 2"/>
          <p:cNvSpPr>
            <a:spLocks noGrp="1" noChangeArrowheads="1"/>
          </p:cNvSpPr>
          <p:nvPr>
            <p:ph type="title"/>
          </p:nvPr>
        </p:nvSpPr>
        <p:spPr>
          <a:xfrm>
            <a:off x="228600" y="166688"/>
            <a:ext cx="8686800" cy="900112"/>
          </a:xfrm>
        </p:spPr>
        <p:txBody>
          <a:bodyPr/>
          <a:lstStyle/>
          <a:p>
            <a:pPr indent="0" eaLnBrk="1" hangingPunct="1">
              <a:defRPr/>
            </a:pPr>
            <a:r>
              <a:rPr lang="en-US" sz="3200" dirty="0" smtClean="0"/>
              <a:t>Pouch Structure using “Dividing Streamlines”</a:t>
            </a:r>
            <a:br>
              <a:rPr lang="en-US" sz="3200" dirty="0" smtClean="0"/>
            </a:br>
            <a:r>
              <a:rPr lang="en-US" sz="3200" dirty="0" smtClean="0"/>
              <a:t>Air recirculates within the pouch!</a:t>
            </a:r>
            <a:br>
              <a:rPr lang="en-US" sz="3200" dirty="0" smtClean="0"/>
            </a:br>
            <a:r>
              <a:rPr lang="en-US" sz="2400" i="1" dirty="0" smtClean="0"/>
              <a:t>PGI30L:  GFS 00 UTC Analysis</a:t>
            </a:r>
          </a:p>
        </p:txBody>
      </p:sp>
      <p:sp>
        <p:nvSpPr>
          <p:cNvPr id="10244" name="TextBox 6"/>
          <p:cNvSpPr txBox="1">
            <a:spLocks noChangeArrowheads="1"/>
          </p:cNvSpPr>
          <p:nvPr/>
        </p:nvSpPr>
        <p:spPr bwMode="auto">
          <a:xfrm>
            <a:off x="533400" y="6259513"/>
            <a:ext cx="1789113" cy="369887"/>
          </a:xfrm>
          <a:prstGeom prst="rect">
            <a:avLst/>
          </a:prstGeom>
          <a:noFill/>
          <a:ln w="9525">
            <a:noFill/>
            <a:miter lim="800000"/>
            <a:headEnd/>
            <a:tailEnd/>
          </a:ln>
        </p:spPr>
        <p:txBody>
          <a:bodyPr wrap="none">
            <a:prstTxWarp prst="textNoShape">
              <a:avLst/>
            </a:prstTxWarp>
            <a:spAutoFit/>
          </a:bodyPr>
          <a:lstStyle/>
          <a:p>
            <a:r>
              <a:rPr lang="en-US" sz="1800"/>
              <a:t>21 August 2010</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a:lstStyle/>
          <a:p>
            <a:fld id="{26880D60-F818-AD46-BEFA-2C10C98D1446}" type="slidenum">
              <a:rPr lang="en-US"/>
              <a:pPr/>
              <a:t>11</a:t>
            </a:fld>
            <a:endParaRPr lang="en-US"/>
          </a:p>
        </p:txBody>
      </p:sp>
      <p:pic>
        <p:nvPicPr>
          <p:cNvPr id="11266" name="Picture 2" descr="PGI30L_manifolds_gfs_2010082200-f1.png"/>
          <p:cNvPicPr>
            <a:picLocks noChangeAspect="1"/>
          </p:cNvPicPr>
          <p:nvPr/>
        </p:nvPicPr>
        <p:blipFill>
          <a:blip r:embed="rId2"/>
          <a:srcRect/>
          <a:stretch>
            <a:fillRect/>
          </a:stretch>
        </p:blipFill>
        <p:spPr bwMode="auto">
          <a:xfrm>
            <a:off x="0" y="914400"/>
            <a:ext cx="9144000" cy="5943600"/>
          </a:xfrm>
          <a:prstGeom prst="rect">
            <a:avLst/>
          </a:prstGeom>
          <a:noFill/>
          <a:ln w="9525">
            <a:noFill/>
            <a:miter lim="800000"/>
            <a:headEnd/>
            <a:tailEnd/>
          </a:ln>
        </p:spPr>
      </p:pic>
      <p:sp>
        <p:nvSpPr>
          <p:cNvPr id="11267" name="TextBox 4"/>
          <p:cNvSpPr txBox="1">
            <a:spLocks noChangeArrowheads="1"/>
          </p:cNvSpPr>
          <p:nvPr/>
        </p:nvSpPr>
        <p:spPr bwMode="auto">
          <a:xfrm>
            <a:off x="533400" y="6259513"/>
            <a:ext cx="1789113" cy="369887"/>
          </a:xfrm>
          <a:prstGeom prst="rect">
            <a:avLst/>
          </a:prstGeom>
          <a:noFill/>
          <a:ln w="9525">
            <a:noFill/>
            <a:miter lim="800000"/>
            <a:headEnd/>
            <a:tailEnd/>
          </a:ln>
        </p:spPr>
        <p:txBody>
          <a:bodyPr wrap="none">
            <a:prstTxWarp prst="textNoShape">
              <a:avLst/>
            </a:prstTxWarp>
            <a:spAutoFit/>
          </a:bodyPr>
          <a:lstStyle/>
          <a:p>
            <a:r>
              <a:rPr lang="en-US" sz="1800"/>
              <a:t>22 August 2010</a:t>
            </a:r>
          </a:p>
        </p:txBody>
      </p:sp>
      <p:sp>
        <p:nvSpPr>
          <p:cNvPr id="6" name="Rectangle 2"/>
          <p:cNvSpPr>
            <a:spLocks noGrp="1" noChangeArrowheads="1"/>
          </p:cNvSpPr>
          <p:nvPr>
            <p:ph type="title"/>
          </p:nvPr>
        </p:nvSpPr>
        <p:spPr>
          <a:xfrm>
            <a:off x="228600" y="166688"/>
            <a:ext cx="8686800" cy="900112"/>
          </a:xfrm>
        </p:spPr>
        <p:txBody>
          <a:bodyPr/>
          <a:lstStyle/>
          <a:p>
            <a:pPr indent="0" eaLnBrk="1" hangingPunct="1">
              <a:defRPr/>
            </a:pPr>
            <a:r>
              <a:rPr lang="en-US" sz="3200" dirty="0" smtClean="0"/>
              <a:t>Pouch Structure using “Dividing Streamlines”</a:t>
            </a:r>
            <a:br>
              <a:rPr lang="en-US" sz="3200" dirty="0" smtClean="0"/>
            </a:br>
            <a:r>
              <a:rPr lang="en-US" sz="3200" dirty="0" smtClean="0"/>
              <a:t>Air recirculates within the pouch!</a:t>
            </a:r>
            <a:br>
              <a:rPr lang="en-US" sz="3200" dirty="0" smtClean="0"/>
            </a:br>
            <a:r>
              <a:rPr lang="en-US" sz="2400" i="1" dirty="0" smtClean="0"/>
              <a:t>PGI30L:  GFS 00 UTC Analysis</a:t>
            </a:r>
          </a:p>
        </p:txBody>
      </p:sp>
      <p:sp>
        <p:nvSpPr>
          <p:cNvPr id="11269" name="TextBox 6"/>
          <p:cNvSpPr txBox="1">
            <a:spLocks noChangeArrowheads="1"/>
          </p:cNvSpPr>
          <p:nvPr/>
        </p:nvSpPr>
        <p:spPr bwMode="auto">
          <a:xfrm>
            <a:off x="5791200" y="6324600"/>
            <a:ext cx="2800350" cy="369888"/>
          </a:xfrm>
          <a:prstGeom prst="rect">
            <a:avLst/>
          </a:prstGeom>
          <a:noFill/>
          <a:ln w="9525">
            <a:noFill/>
            <a:miter lim="800000"/>
            <a:headEnd/>
            <a:tailEnd/>
          </a:ln>
        </p:spPr>
        <p:txBody>
          <a:bodyPr wrap="none">
            <a:prstTxWarp prst="textNoShape">
              <a:avLst/>
            </a:prstTxWarp>
            <a:spAutoFit/>
          </a:bodyPr>
          <a:lstStyle/>
          <a:p>
            <a:r>
              <a:rPr lang="en-US" sz="1800" b="1" i="1"/>
              <a:t>PGI30L did not develop</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a:lstStyle/>
          <a:p>
            <a:fld id="{02D9A45F-00FC-F549-A9C1-A8D630F98F11}" type="slidenum">
              <a:rPr lang="en-US"/>
              <a:pPr/>
              <a:t>12</a:t>
            </a:fld>
            <a:endParaRPr lang="en-US"/>
          </a:p>
        </p:txBody>
      </p:sp>
      <p:pic>
        <p:nvPicPr>
          <p:cNvPr id="12290" name="Picture 1" descr="PGI44L_manifolds_gfs_2010091000-f1.png"/>
          <p:cNvPicPr>
            <a:picLocks noChangeAspect="1"/>
          </p:cNvPicPr>
          <p:nvPr/>
        </p:nvPicPr>
        <p:blipFill>
          <a:blip r:embed="rId2"/>
          <a:srcRect/>
          <a:stretch>
            <a:fillRect/>
          </a:stretch>
        </p:blipFill>
        <p:spPr bwMode="auto">
          <a:xfrm>
            <a:off x="0" y="914400"/>
            <a:ext cx="9144000" cy="5943600"/>
          </a:xfrm>
          <a:prstGeom prst="rect">
            <a:avLst/>
          </a:prstGeom>
          <a:noFill/>
          <a:ln w="9525">
            <a:noFill/>
            <a:miter lim="800000"/>
            <a:headEnd/>
            <a:tailEnd/>
          </a:ln>
        </p:spPr>
      </p:pic>
      <p:sp>
        <p:nvSpPr>
          <p:cNvPr id="12291" name="TextBox 5"/>
          <p:cNvSpPr txBox="1">
            <a:spLocks noChangeArrowheads="1"/>
          </p:cNvSpPr>
          <p:nvPr/>
        </p:nvSpPr>
        <p:spPr bwMode="auto">
          <a:xfrm>
            <a:off x="533400" y="6259513"/>
            <a:ext cx="2212975" cy="369887"/>
          </a:xfrm>
          <a:prstGeom prst="rect">
            <a:avLst/>
          </a:prstGeom>
          <a:noFill/>
          <a:ln w="9525">
            <a:noFill/>
            <a:miter lim="800000"/>
            <a:headEnd/>
            <a:tailEnd/>
          </a:ln>
        </p:spPr>
        <p:txBody>
          <a:bodyPr wrap="none">
            <a:prstTxWarp prst="textNoShape">
              <a:avLst/>
            </a:prstTxWarp>
            <a:spAutoFit/>
          </a:bodyPr>
          <a:lstStyle/>
          <a:p>
            <a:r>
              <a:rPr lang="en-US" sz="1800"/>
              <a:t>10 September 2010</a:t>
            </a:r>
          </a:p>
        </p:txBody>
      </p:sp>
      <p:sp>
        <p:nvSpPr>
          <p:cNvPr id="7" name="Rectangle 2"/>
          <p:cNvSpPr>
            <a:spLocks noGrp="1" noChangeArrowheads="1"/>
          </p:cNvSpPr>
          <p:nvPr>
            <p:ph type="title"/>
          </p:nvPr>
        </p:nvSpPr>
        <p:spPr>
          <a:xfrm>
            <a:off x="228600" y="166688"/>
            <a:ext cx="8686800" cy="900112"/>
          </a:xfrm>
        </p:spPr>
        <p:txBody>
          <a:bodyPr/>
          <a:lstStyle/>
          <a:p>
            <a:pPr indent="0" eaLnBrk="1" hangingPunct="1">
              <a:defRPr/>
            </a:pPr>
            <a:r>
              <a:rPr lang="en-US" sz="3200" dirty="0" smtClean="0"/>
              <a:t>Pouch Structure using “Dividing Streamlines”</a:t>
            </a:r>
            <a:br>
              <a:rPr lang="en-US" sz="3200" dirty="0" smtClean="0"/>
            </a:br>
            <a:r>
              <a:rPr lang="en-US" sz="3200" dirty="0" smtClean="0"/>
              <a:t>Air recirculates within the pouch!</a:t>
            </a:r>
            <a:br>
              <a:rPr lang="en-US" sz="3200" dirty="0" smtClean="0"/>
            </a:br>
            <a:r>
              <a:rPr lang="en-US" sz="2400" i="1" dirty="0" smtClean="0"/>
              <a:t>PGI44L:  GFS 00 UTC Analysis</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a:lstStyle/>
          <a:p>
            <a:fld id="{30B0BC55-6771-7D4B-B1FD-A71DDDAB9643}" type="slidenum">
              <a:rPr lang="en-US"/>
              <a:pPr/>
              <a:t>13</a:t>
            </a:fld>
            <a:endParaRPr lang="en-US"/>
          </a:p>
        </p:txBody>
      </p:sp>
      <p:pic>
        <p:nvPicPr>
          <p:cNvPr id="13314" name="Picture 1" descr="PGI44L_manifolds_gfs_2010091200-f1.png"/>
          <p:cNvPicPr>
            <a:picLocks noChangeAspect="1"/>
          </p:cNvPicPr>
          <p:nvPr/>
        </p:nvPicPr>
        <p:blipFill>
          <a:blip r:embed="rId2"/>
          <a:srcRect/>
          <a:stretch>
            <a:fillRect/>
          </a:stretch>
        </p:blipFill>
        <p:spPr bwMode="auto">
          <a:xfrm>
            <a:off x="0" y="914400"/>
            <a:ext cx="9144000" cy="5943600"/>
          </a:xfrm>
          <a:prstGeom prst="rect">
            <a:avLst/>
          </a:prstGeom>
          <a:noFill/>
          <a:ln w="9525">
            <a:noFill/>
            <a:miter lim="800000"/>
            <a:headEnd/>
            <a:tailEnd/>
          </a:ln>
        </p:spPr>
      </p:pic>
      <p:sp>
        <p:nvSpPr>
          <p:cNvPr id="6" name="Rectangle 2"/>
          <p:cNvSpPr>
            <a:spLocks noGrp="1" noChangeArrowheads="1"/>
          </p:cNvSpPr>
          <p:nvPr>
            <p:ph type="title"/>
          </p:nvPr>
        </p:nvSpPr>
        <p:spPr>
          <a:xfrm>
            <a:off x="228600" y="166688"/>
            <a:ext cx="8686800" cy="900112"/>
          </a:xfrm>
        </p:spPr>
        <p:txBody>
          <a:bodyPr/>
          <a:lstStyle/>
          <a:p>
            <a:pPr indent="0" eaLnBrk="1" hangingPunct="1">
              <a:defRPr/>
            </a:pPr>
            <a:r>
              <a:rPr lang="en-US" sz="3200" dirty="0" smtClean="0"/>
              <a:t>Pouch Structure using “Dividing Streamlines”</a:t>
            </a:r>
            <a:br>
              <a:rPr lang="en-US" sz="3200" dirty="0" smtClean="0"/>
            </a:br>
            <a:r>
              <a:rPr lang="en-US" sz="3200" dirty="0" smtClean="0"/>
              <a:t>Air recirculates within the pouch!</a:t>
            </a:r>
            <a:br>
              <a:rPr lang="en-US" sz="3200" dirty="0" smtClean="0"/>
            </a:br>
            <a:r>
              <a:rPr lang="en-US" sz="2400" i="1" dirty="0" smtClean="0"/>
              <a:t>PGI44L:  GFS 00 UTC Analysis</a:t>
            </a:r>
          </a:p>
        </p:txBody>
      </p:sp>
      <p:sp>
        <p:nvSpPr>
          <p:cNvPr id="13316" name="TextBox 6"/>
          <p:cNvSpPr txBox="1">
            <a:spLocks noChangeArrowheads="1"/>
          </p:cNvSpPr>
          <p:nvPr/>
        </p:nvSpPr>
        <p:spPr bwMode="auto">
          <a:xfrm>
            <a:off x="533400" y="6259513"/>
            <a:ext cx="2212975" cy="369887"/>
          </a:xfrm>
          <a:prstGeom prst="rect">
            <a:avLst/>
          </a:prstGeom>
          <a:noFill/>
          <a:ln w="9525">
            <a:noFill/>
            <a:miter lim="800000"/>
            <a:headEnd/>
            <a:tailEnd/>
          </a:ln>
        </p:spPr>
        <p:txBody>
          <a:bodyPr wrap="none">
            <a:prstTxWarp prst="textNoShape">
              <a:avLst/>
            </a:prstTxWarp>
            <a:spAutoFit/>
          </a:bodyPr>
          <a:lstStyle/>
          <a:p>
            <a:r>
              <a:rPr lang="en-US" sz="1800"/>
              <a:t>12 September 2010</a:t>
            </a:r>
          </a:p>
        </p:txBody>
      </p:sp>
      <p:sp>
        <p:nvSpPr>
          <p:cNvPr id="13317" name="TextBox 7"/>
          <p:cNvSpPr txBox="1">
            <a:spLocks noChangeArrowheads="1"/>
          </p:cNvSpPr>
          <p:nvPr/>
        </p:nvSpPr>
        <p:spPr bwMode="auto">
          <a:xfrm>
            <a:off x="5791200" y="6324600"/>
            <a:ext cx="2376488" cy="369888"/>
          </a:xfrm>
          <a:prstGeom prst="rect">
            <a:avLst/>
          </a:prstGeom>
          <a:noFill/>
          <a:ln w="9525">
            <a:noFill/>
            <a:miter lim="800000"/>
            <a:headEnd/>
            <a:tailEnd/>
          </a:ln>
        </p:spPr>
        <p:txBody>
          <a:bodyPr wrap="none">
            <a:prstTxWarp prst="textNoShape">
              <a:avLst/>
            </a:prstTxWarp>
            <a:spAutoFit/>
          </a:bodyPr>
          <a:lstStyle/>
          <a:p>
            <a:r>
              <a:rPr lang="en-US" sz="1800" b="1" i="1"/>
              <a:t>PGI44L did develop</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7" name="Picture 2" descr="PGI44L_manifolds_gfs_2010091500-f1.png"/>
          <p:cNvPicPr>
            <a:picLocks noChangeAspect="1"/>
          </p:cNvPicPr>
          <p:nvPr/>
        </p:nvPicPr>
        <p:blipFill>
          <a:blip r:embed="rId2"/>
          <a:srcRect/>
          <a:stretch>
            <a:fillRect/>
          </a:stretch>
        </p:blipFill>
        <p:spPr bwMode="auto">
          <a:xfrm>
            <a:off x="0" y="914400"/>
            <a:ext cx="9144000" cy="5943600"/>
          </a:xfrm>
          <a:prstGeom prst="rect">
            <a:avLst/>
          </a:prstGeom>
          <a:noFill/>
          <a:ln w="9525">
            <a:noFill/>
            <a:miter lim="800000"/>
            <a:headEnd/>
            <a:tailEnd/>
          </a:ln>
        </p:spPr>
      </p:pic>
      <p:sp>
        <p:nvSpPr>
          <p:cNvPr id="4" name="Slide Number Placeholder 3"/>
          <p:cNvSpPr>
            <a:spLocks noGrp="1"/>
          </p:cNvSpPr>
          <p:nvPr>
            <p:ph type="sldNum"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a:lstStyle/>
          <a:p>
            <a:fld id="{923E99C1-37C3-B54E-BB8B-45A29D57AE05}" type="slidenum">
              <a:rPr lang="en-US"/>
              <a:pPr/>
              <a:t>14</a:t>
            </a:fld>
            <a:endParaRPr lang="en-US"/>
          </a:p>
        </p:txBody>
      </p:sp>
      <p:sp>
        <p:nvSpPr>
          <p:cNvPr id="6" name="Rectangle 2"/>
          <p:cNvSpPr>
            <a:spLocks noGrp="1" noChangeArrowheads="1"/>
          </p:cNvSpPr>
          <p:nvPr>
            <p:ph type="title"/>
          </p:nvPr>
        </p:nvSpPr>
        <p:spPr>
          <a:xfrm>
            <a:off x="228600" y="166688"/>
            <a:ext cx="8686800" cy="900112"/>
          </a:xfrm>
        </p:spPr>
        <p:txBody>
          <a:bodyPr/>
          <a:lstStyle/>
          <a:p>
            <a:pPr indent="0" eaLnBrk="1" hangingPunct="1">
              <a:defRPr/>
            </a:pPr>
            <a:r>
              <a:rPr lang="en-US" sz="3200" dirty="0" smtClean="0"/>
              <a:t>Pouch Structure using “Dividing Streamlines”</a:t>
            </a:r>
            <a:br>
              <a:rPr lang="en-US" sz="3200" dirty="0" smtClean="0"/>
            </a:br>
            <a:r>
              <a:rPr lang="en-US" sz="3200" dirty="0" smtClean="0"/>
              <a:t>Air recirculates within the pouch!</a:t>
            </a:r>
            <a:br>
              <a:rPr lang="en-US" sz="3200" dirty="0" smtClean="0"/>
            </a:br>
            <a:r>
              <a:rPr lang="en-US" sz="2400" i="1" dirty="0" smtClean="0"/>
              <a:t>PGI44L:  GFS 00 UTC Analysis</a:t>
            </a:r>
          </a:p>
        </p:txBody>
      </p:sp>
      <p:sp>
        <p:nvSpPr>
          <p:cNvPr id="14340" name="TextBox 6"/>
          <p:cNvSpPr txBox="1">
            <a:spLocks noChangeArrowheads="1"/>
          </p:cNvSpPr>
          <p:nvPr/>
        </p:nvSpPr>
        <p:spPr bwMode="auto">
          <a:xfrm>
            <a:off x="533400" y="6259513"/>
            <a:ext cx="2212975" cy="369887"/>
          </a:xfrm>
          <a:prstGeom prst="rect">
            <a:avLst/>
          </a:prstGeom>
          <a:noFill/>
          <a:ln w="9525">
            <a:noFill/>
            <a:miter lim="800000"/>
            <a:headEnd/>
            <a:tailEnd/>
          </a:ln>
        </p:spPr>
        <p:txBody>
          <a:bodyPr wrap="none">
            <a:prstTxWarp prst="textNoShape">
              <a:avLst/>
            </a:prstTxWarp>
            <a:spAutoFit/>
          </a:bodyPr>
          <a:lstStyle/>
          <a:p>
            <a:r>
              <a:rPr lang="en-US" sz="1800"/>
              <a:t>15 September 2010</a:t>
            </a:r>
          </a:p>
        </p:txBody>
      </p:sp>
      <p:sp>
        <p:nvSpPr>
          <p:cNvPr id="14341" name="TextBox 7"/>
          <p:cNvSpPr txBox="1">
            <a:spLocks noChangeArrowheads="1"/>
          </p:cNvSpPr>
          <p:nvPr/>
        </p:nvSpPr>
        <p:spPr bwMode="auto">
          <a:xfrm>
            <a:off x="5029200" y="6324600"/>
            <a:ext cx="3843338" cy="369888"/>
          </a:xfrm>
          <a:prstGeom prst="rect">
            <a:avLst/>
          </a:prstGeom>
          <a:solidFill>
            <a:schemeClr val="bg1"/>
          </a:solidFill>
          <a:ln w="9525">
            <a:noFill/>
            <a:miter lim="800000"/>
            <a:headEnd/>
            <a:tailEnd/>
          </a:ln>
        </p:spPr>
        <p:txBody>
          <a:bodyPr wrap="none">
            <a:prstTxWarp prst="textNoShape">
              <a:avLst/>
            </a:prstTxWarp>
            <a:spAutoFit/>
          </a:bodyPr>
          <a:lstStyle/>
          <a:p>
            <a:r>
              <a:rPr lang="en-US" sz="1800" b="1" i="1"/>
              <a:t>Designated TS Karl 6 hours prior</a:t>
            </a:r>
          </a:p>
        </p:txBody>
      </p:sp>
    </p:spTree>
  </p:cSld>
  <p:clrMapOvr>
    <a:masterClrMapping/>
  </p:clrMapOv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Model configuration (</a:t>
            </a:r>
            <a:r>
              <a:rPr lang="en-US" dirty="0" err="1" smtClean="0"/>
              <a:t>Xuejin</a:t>
            </a:r>
            <a:r>
              <a:rPr lang="en-US" dirty="0" smtClean="0"/>
              <a:t>)</a:t>
            </a:r>
          </a:p>
          <a:p>
            <a:r>
              <a:rPr lang="en-US" dirty="0" smtClean="0"/>
              <a:t>Web products (</a:t>
            </a:r>
            <a:r>
              <a:rPr lang="en-US" dirty="0" err="1" smtClean="0"/>
              <a:t>Thiago</a:t>
            </a:r>
            <a:r>
              <a:rPr lang="en-US" dirty="0" smtClean="0"/>
              <a:t>)</a:t>
            </a:r>
          </a:p>
          <a:p>
            <a:r>
              <a:rPr lang="en-US" dirty="0" smtClean="0"/>
              <a:t>Genesis pouch products (Mark)</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Basin-scale domain.gif"/>
          <p:cNvPicPr>
            <a:picLocks noChangeAspect="1"/>
          </p:cNvPicPr>
          <p:nvPr/>
        </p:nvPicPr>
        <p:blipFill>
          <a:blip r:embed="rId2" cstate="print"/>
          <a:srcRect l="960" t="19200" r="2880" b="17920"/>
          <a:stretch>
            <a:fillRect/>
          </a:stretch>
        </p:blipFill>
        <p:spPr>
          <a:xfrm>
            <a:off x="87782" y="1316730"/>
            <a:ext cx="8792872" cy="4312322"/>
          </a:xfrm>
          <a:prstGeom prst="rect">
            <a:avLst/>
          </a:prstGeom>
        </p:spPr>
      </p:pic>
      <p:sp>
        <p:nvSpPr>
          <p:cNvPr id="6" name="Title 5"/>
          <p:cNvSpPr>
            <a:spLocks noGrp="1"/>
          </p:cNvSpPr>
          <p:nvPr>
            <p:ph type="title"/>
          </p:nvPr>
        </p:nvSpPr>
        <p:spPr/>
        <p:txBody>
          <a:bodyPr/>
          <a:lstStyle/>
          <a:p>
            <a:r>
              <a:rPr lang="en-US" dirty="0" smtClean="0"/>
              <a:t>Basin scale domain</a:t>
            </a:r>
            <a:endParaRPr lang="en-US" dirty="0"/>
          </a:p>
        </p:txBody>
      </p:sp>
      <p:sp>
        <p:nvSpPr>
          <p:cNvPr id="7" name="TextBox 6"/>
          <p:cNvSpPr txBox="1"/>
          <p:nvPr/>
        </p:nvSpPr>
        <p:spPr>
          <a:xfrm>
            <a:off x="457200" y="5791200"/>
            <a:ext cx="4343400" cy="923330"/>
          </a:xfrm>
          <a:prstGeom prst="rect">
            <a:avLst/>
          </a:prstGeom>
          <a:noFill/>
        </p:spPr>
        <p:txBody>
          <a:bodyPr wrap="square" rtlCol="0">
            <a:spAutoFit/>
          </a:bodyPr>
          <a:lstStyle/>
          <a:p>
            <a:r>
              <a:rPr lang="en-US" dirty="0" smtClean="0"/>
              <a:t>Horizontal dimension,  562(W-E)X 502(S-N) </a:t>
            </a:r>
          </a:p>
          <a:p>
            <a:r>
              <a:rPr lang="en-US" dirty="0" smtClean="0"/>
              <a:t>Vertical level: 42 levels</a:t>
            </a:r>
          </a:p>
          <a:p>
            <a:r>
              <a:rPr lang="en-US" dirty="0" smtClean="0"/>
              <a:t>Model top: 50 </a:t>
            </a:r>
            <a:r>
              <a:rPr lang="en-US" dirty="0" err="1" smtClean="0"/>
              <a:t>hPa</a:t>
            </a:r>
            <a:endParaRPr lang="en-US" dirty="0"/>
          </a:p>
        </p:txBody>
      </p:sp>
      <p:sp>
        <p:nvSpPr>
          <p:cNvPr id="8" name="TextBox 7"/>
          <p:cNvSpPr txBox="1"/>
          <p:nvPr/>
        </p:nvSpPr>
        <p:spPr>
          <a:xfrm>
            <a:off x="4953000" y="5778974"/>
            <a:ext cx="3657600" cy="646331"/>
          </a:xfrm>
          <a:prstGeom prst="rect">
            <a:avLst/>
          </a:prstGeom>
          <a:noFill/>
        </p:spPr>
        <p:txBody>
          <a:bodyPr wrap="square" rtlCol="0">
            <a:spAutoFit/>
          </a:bodyPr>
          <a:lstStyle/>
          <a:p>
            <a:r>
              <a:rPr lang="en-US" dirty="0" smtClean="0"/>
              <a:t>Resolution: 0.18 degree</a:t>
            </a:r>
          </a:p>
          <a:p>
            <a:r>
              <a:rPr lang="en-US" dirty="0" smtClean="0"/>
              <a:t>Domain center: 30˚N, 50˚W</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normAutofit/>
          </a:bodyPr>
          <a:lstStyle/>
          <a:p>
            <a:r>
              <a:rPr lang="en-US" sz="2800" dirty="0" smtClean="0"/>
              <a:t>Model Configuration</a:t>
            </a:r>
            <a:endParaRPr lang="en-US" sz="2800" dirty="0"/>
          </a:p>
        </p:txBody>
      </p:sp>
      <p:graphicFrame>
        <p:nvGraphicFramePr>
          <p:cNvPr id="4" name="Content Placeholder 3"/>
          <p:cNvGraphicFramePr>
            <a:graphicFrameLocks noGrp="1"/>
          </p:cNvGraphicFramePr>
          <p:nvPr>
            <p:ph idx="1"/>
          </p:nvPr>
        </p:nvGraphicFramePr>
        <p:xfrm>
          <a:off x="327212" y="756622"/>
          <a:ext cx="8511988" cy="5933738"/>
        </p:xfrm>
        <a:graphic>
          <a:graphicData uri="http://schemas.openxmlformats.org/drawingml/2006/table">
            <a:tbl>
              <a:tblPr firstRow="1" bandRow="1">
                <a:tableStyleId>{5C22544A-7EE6-4342-B048-85BDC9FD1C3A}</a:tableStyleId>
              </a:tblPr>
              <a:tblGrid>
                <a:gridCol w="1501588"/>
                <a:gridCol w="1790252"/>
                <a:gridCol w="1645920"/>
                <a:gridCol w="2050228"/>
                <a:gridCol w="1524000"/>
              </a:tblGrid>
              <a:tr h="305775">
                <a:tc>
                  <a:txBody>
                    <a:bodyPr/>
                    <a:lstStyle/>
                    <a:p>
                      <a:pPr algn="ctr"/>
                      <a:endParaRPr lang="en-US" dirty="0"/>
                    </a:p>
                  </a:txBody>
                  <a:tcPr/>
                </a:tc>
                <a:tc>
                  <a:txBody>
                    <a:bodyPr/>
                    <a:lstStyle/>
                    <a:p>
                      <a:pPr algn="ctr"/>
                      <a:r>
                        <a:rPr lang="en-US" sz="1400" dirty="0" smtClean="0"/>
                        <a:t>HWRF-GEN</a:t>
                      </a:r>
                      <a:endParaRPr lang="en-US" sz="1400" dirty="0"/>
                    </a:p>
                  </a:txBody>
                  <a:tcPr>
                    <a:solidFill>
                      <a:srgbClr val="FFC000"/>
                    </a:solidFill>
                  </a:tcPr>
                </a:tc>
                <a:tc>
                  <a:txBody>
                    <a:bodyPr/>
                    <a:lstStyle/>
                    <a:p>
                      <a:pPr algn="ctr"/>
                      <a:r>
                        <a:rPr lang="en-US" sz="1400" dirty="0" smtClean="0"/>
                        <a:t>Operational HWRF</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Stream</a:t>
                      </a:r>
                      <a:r>
                        <a:rPr lang="en-US" sz="1400" baseline="0" dirty="0" smtClean="0"/>
                        <a:t> 1.5 HWRF</a:t>
                      </a:r>
                      <a:endParaRPr lang="en-US" sz="1400" dirty="0"/>
                    </a:p>
                  </a:txBody>
                  <a:tcPr/>
                </a:tc>
                <a:tc>
                  <a:txBody>
                    <a:bodyPr/>
                    <a:lstStyle/>
                    <a:p>
                      <a:pPr algn="ctr"/>
                      <a:r>
                        <a:rPr lang="en-US" sz="1400" dirty="0" smtClean="0"/>
                        <a:t>GFDL</a:t>
                      </a:r>
                      <a:endParaRPr lang="en-US" sz="1400" dirty="0"/>
                    </a:p>
                  </a:txBody>
                  <a:tcPr/>
                </a:tc>
              </a:tr>
              <a:tr h="631958">
                <a:tc>
                  <a:txBody>
                    <a:bodyPr/>
                    <a:lstStyle/>
                    <a:p>
                      <a:pPr algn="ctr"/>
                      <a:r>
                        <a:rPr lang="en-US" sz="1200" dirty="0" smtClean="0"/>
                        <a:t>Domain</a:t>
                      </a:r>
                      <a:endParaRPr lang="en-US" sz="1200" dirty="0"/>
                    </a:p>
                  </a:txBody>
                  <a:tcPr/>
                </a:tc>
                <a:tc>
                  <a:txBody>
                    <a:bodyPr/>
                    <a:lstStyle/>
                    <a:p>
                      <a:pPr algn="ctr"/>
                      <a:r>
                        <a:rPr lang="en-US" sz="1200" dirty="0" smtClean="0"/>
                        <a:t>27 KM: 202.14˚</a:t>
                      </a:r>
                      <a:r>
                        <a:rPr lang="en-US" sz="1200" baseline="0" dirty="0" smtClean="0"/>
                        <a:t> X </a:t>
                      </a:r>
                      <a:r>
                        <a:rPr lang="en-US" sz="1200" dirty="0" smtClean="0"/>
                        <a:t>90.36˚</a:t>
                      </a:r>
                    </a:p>
                    <a:p>
                      <a:pPr algn="ctr"/>
                      <a:r>
                        <a:rPr lang="en-US" sz="1200" baseline="0" dirty="0" smtClean="0"/>
                        <a:t>Fixed Center: 30</a:t>
                      </a:r>
                      <a:r>
                        <a:rPr lang="en-US" sz="1200" dirty="0" smtClean="0"/>
                        <a:t>˚</a:t>
                      </a:r>
                      <a:r>
                        <a:rPr lang="en-US" sz="1200" baseline="0" dirty="0" smtClean="0"/>
                        <a:t>N, 50</a:t>
                      </a:r>
                      <a:r>
                        <a:rPr lang="en-US" sz="1200" dirty="0" smtClean="0"/>
                        <a:t>˚</a:t>
                      </a:r>
                      <a:r>
                        <a:rPr lang="en-US" sz="1200" baseline="0" dirty="0" smtClean="0"/>
                        <a:t>W</a:t>
                      </a:r>
                    </a:p>
                  </a:txBody>
                  <a:tcP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27 KM: 77.76˚</a:t>
                      </a:r>
                      <a:r>
                        <a:rPr lang="en-US" sz="1200" baseline="0" dirty="0" smtClean="0"/>
                        <a:t> X </a:t>
                      </a:r>
                      <a:r>
                        <a:rPr lang="en-US" sz="1200" dirty="0" smtClean="0"/>
                        <a:t>77.76˚</a:t>
                      </a:r>
                      <a:r>
                        <a:rPr lang="en-US" sz="1200" baseline="0" dirty="0" smtClean="0"/>
                        <a: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9 KM:</a:t>
                      </a:r>
                      <a:r>
                        <a:rPr lang="en-US" sz="1200" baseline="0" dirty="0" smtClean="0"/>
                        <a:t> 7.2</a:t>
                      </a:r>
                      <a:r>
                        <a:rPr lang="en-US" sz="1200" dirty="0" smtClean="0"/>
                        <a:t>˚</a:t>
                      </a:r>
                      <a:r>
                        <a:rPr lang="en-US" sz="1200" baseline="0" dirty="0" smtClean="0"/>
                        <a:t> X 6.0</a:t>
                      </a:r>
                      <a:r>
                        <a:rPr lang="en-US" sz="1200" dirty="0" smtClean="0"/>
                        <a:t>˚</a:t>
                      </a:r>
                      <a:r>
                        <a:rPr lang="en-US" sz="1200" baseline="0" dirty="0" smtClean="0"/>
                        <a:t> </a:t>
                      </a:r>
                    </a:p>
                    <a:p>
                      <a:pPr algn="ctr"/>
                      <a:endParaRPr lang="en-US" sz="1200" dirty="0"/>
                    </a:p>
                  </a:txBody>
                  <a:tcPr/>
                </a:tc>
                <a:tc>
                  <a:txBody>
                    <a:bodyPr/>
                    <a:lstStyle/>
                    <a:p>
                      <a:pPr algn="ctr"/>
                      <a:r>
                        <a:rPr lang="en-US" sz="1200" dirty="0" smtClean="0"/>
                        <a:t>27 KM: 77.76˚</a:t>
                      </a:r>
                      <a:r>
                        <a:rPr lang="en-US" sz="1200" baseline="0" dirty="0" smtClean="0"/>
                        <a:t> X </a:t>
                      </a:r>
                      <a:r>
                        <a:rPr lang="en-US" sz="1200" dirty="0" smtClean="0"/>
                        <a:t>77.76˚</a:t>
                      </a:r>
                      <a:endParaRPr lang="en-US" sz="1200" baseline="0" dirty="0" smtClean="0"/>
                    </a:p>
                    <a:p>
                      <a:pPr algn="ctr"/>
                      <a:r>
                        <a:rPr lang="en-US" sz="1200" dirty="0" smtClean="0"/>
                        <a:t>9 KM:</a:t>
                      </a:r>
                      <a:r>
                        <a:rPr lang="en-US" sz="1200" baseline="0" dirty="0" smtClean="0"/>
                        <a:t> 10.56</a:t>
                      </a:r>
                      <a:r>
                        <a:rPr lang="en-US" sz="1200" dirty="0" smtClean="0"/>
                        <a:t>˚</a:t>
                      </a:r>
                      <a:r>
                        <a:rPr lang="en-US" sz="1200" baseline="0" dirty="0" smtClean="0"/>
                        <a:t> X 10.2</a:t>
                      </a:r>
                      <a:r>
                        <a:rPr lang="en-US" sz="1200" dirty="0" smtClean="0"/>
                        <a:t>˚</a:t>
                      </a:r>
                      <a:endParaRPr lang="en-US" sz="1200" baseline="0" dirty="0" smtClean="0"/>
                    </a:p>
                    <a:p>
                      <a:pPr algn="ctr"/>
                      <a:r>
                        <a:rPr lang="en-US" sz="1200" baseline="0" dirty="0" smtClean="0"/>
                        <a:t>3 KM: 7.6</a:t>
                      </a:r>
                      <a:r>
                        <a:rPr lang="en-US" sz="1200" dirty="0" smtClean="0"/>
                        <a:t>˚</a:t>
                      </a:r>
                      <a:r>
                        <a:rPr lang="en-US" sz="1200" baseline="0" dirty="0" smtClean="0"/>
                        <a:t> X 6.4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36 KM: ~75˚</a:t>
                      </a:r>
                      <a:r>
                        <a:rPr lang="en-US" sz="1200" baseline="0" dirty="0" smtClean="0"/>
                        <a:t> X ~75</a:t>
                      </a:r>
                      <a:r>
                        <a:rPr lang="en-US" sz="1200" dirty="0" smtClean="0"/>
                        <a:t>˚</a:t>
                      </a:r>
                      <a:r>
                        <a:rPr lang="en-US" sz="1200" baseline="0" dirty="0" smtClean="0"/>
                        <a: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18 KM:</a:t>
                      </a:r>
                      <a:r>
                        <a:rPr lang="en-US" sz="1200" baseline="0" dirty="0" smtClean="0"/>
                        <a:t> ~11</a:t>
                      </a:r>
                      <a:r>
                        <a:rPr lang="en-US" sz="1200" dirty="0" smtClean="0"/>
                        <a:t>˚</a:t>
                      </a:r>
                      <a:r>
                        <a:rPr lang="en-US" sz="1200" baseline="0" dirty="0" smtClean="0"/>
                        <a:t> X ~11</a:t>
                      </a:r>
                      <a:r>
                        <a:rPr lang="en-US" sz="1200" dirty="0" smtClean="0"/>
                        <a:t>˚</a:t>
                      </a:r>
                      <a:r>
                        <a:rPr lang="en-US" sz="1200" baseline="0" dirty="0" smtClean="0"/>
                        <a: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aseline="0" dirty="0" smtClean="0"/>
                        <a:t>9KM: ~5</a:t>
                      </a:r>
                      <a:r>
                        <a:rPr lang="en-US" sz="1200" dirty="0" smtClean="0"/>
                        <a:t>˚</a:t>
                      </a:r>
                      <a:r>
                        <a:rPr lang="en-US" sz="1200" baseline="0" dirty="0" smtClean="0"/>
                        <a:t> X ~5</a:t>
                      </a:r>
                      <a:r>
                        <a:rPr lang="en-US" sz="1200" dirty="0" smtClean="0"/>
                        <a:t>˚</a:t>
                      </a:r>
                      <a:r>
                        <a:rPr lang="en-US" sz="1200" baseline="0" dirty="0" smtClean="0"/>
                        <a:t> </a:t>
                      </a:r>
                    </a:p>
                  </a:txBody>
                  <a:tcPr/>
                </a:tc>
              </a:tr>
              <a:tr h="447338">
                <a:tc>
                  <a:txBody>
                    <a:bodyPr/>
                    <a:lstStyle/>
                    <a:p>
                      <a:pPr algn="ctr"/>
                      <a:r>
                        <a:rPr lang="en-US" sz="1200" dirty="0" smtClean="0"/>
                        <a:t>Vortex Initialization</a:t>
                      </a:r>
                      <a:endParaRPr lang="en-US" sz="1200" dirty="0"/>
                    </a:p>
                  </a:txBody>
                  <a:tcPr/>
                </a:tc>
                <a:tc>
                  <a:txBody>
                    <a:bodyPr/>
                    <a:lstStyle/>
                    <a:p>
                      <a:pPr algn="ctr"/>
                      <a:r>
                        <a:rPr lang="en-US" sz="1200" dirty="0" smtClean="0"/>
                        <a:t>No</a:t>
                      </a:r>
                      <a:endParaRPr lang="en-US" sz="1200" dirty="0"/>
                    </a:p>
                  </a:txBody>
                  <a:tcPr>
                    <a:solidFill>
                      <a:srgbClr val="FFC000"/>
                    </a:solidFill>
                  </a:tcPr>
                </a:tc>
                <a:tc>
                  <a:txBody>
                    <a:bodyPr/>
                    <a:lstStyle/>
                    <a:p>
                      <a:pPr algn="ctr"/>
                      <a:r>
                        <a:rPr lang="en-US" sz="1200" dirty="0" smtClean="0"/>
                        <a:t>27-9</a:t>
                      </a:r>
                      <a:r>
                        <a:rPr lang="en-US" sz="1200" baseline="0" dirty="0" smtClean="0"/>
                        <a:t> KM: </a:t>
                      </a:r>
                      <a:r>
                        <a:rPr lang="en-US" sz="1200" dirty="0" smtClean="0"/>
                        <a:t>Yes</a:t>
                      </a:r>
                    </a:p>
                    <a:p>
                      <a:pPr algn="ctr"/>
                      <a:endParaRPr lang="en-US" sz="1200" dirty="0"/>
                    </a:p>
                  </a:txBody>
                  <a:tcPr/>
                </a:tc>
                <a:tc>
                  <a:txBody>
                    <a:bodyPr/>
                    <a:lstStyle/>
                    <a:p>
                      <a:pPr algn="ctr"/>
                      <a:r>
                        <a:rPr lang="en-US" sz="1200" dirty="0" smtClean="0"/>
                        <a:t>27</a:t>
                      </a:r>
                      <a:r>
                        <a:rPr lang="en-US" sz="1200" baseline="0" dirty="0" smtClean="0"/>
                        <a:t>-9 KM: </a:t>
                      </a:r>
                      <a:r>
                        <a:rPr lang="en-US" sz="1200" dirty="0" smtClean="0"/>
                        <a:t>Yes</a:t>
                      </a:r>
                    </a:p>
                    <a:p>
                      <a:pPr algn="ctr"/>
                      <a:r>
                        <a:rPr lang="en-US" sz="1200" baseline="0" dirty="0" smtClean="0"/>
                        <a:t>3 KM: No (Downscaling)</a:t>
                      </a:r>
                      <a:endParaRPr lang="en-US" sz="1200" dirty="0" smtClean="0"/>
                    </a:p>
                  </a:txBody>
                  <a:tcPr/>
                </a:tc>
                <a:tc>
                  <a:txBody>
                    <a:bodyPr/>
                    <a:lstStyle/>
                    <a:p>
                      <a:pPr algn="ctr"/>
                      <a:r>
                        <a:rPr lang="en-US" sz="1200" baseline="0" dirty="0" smtClean="0"/>
                        <a:t>36-18-9KM: </a:t>
                      </a:r>
                      <a:r>
                        <a:rPr lang="en-US" sz="1200" dirty="0" smtClean="0"/>
                        <a:t>Yes</a:t>
                      </a:r>
                    </a:p>
                  </a:txBody>
                  <a:tcPr/>
                </a:tc>
              </a:tr>
              <a:tr h="310178">
                <a:tc>
                  <a:txBody>
                    <a:bodyPr/>
                    <a:lstStyle/>
                    <a:p>
                      <a:pPr algn="ctr"/>
                      <a:r>
                        <a:rPr lang="en-US" sz="1200" dirty="0" smtClean="0"/>
                        <a:t>Cycling</a:t>
                      </a:r>
                      <a:endParaRPr lang="en-US" sz="1200" dirty="0"/>
                    </a:p>
                  </a:txBody>
                  <a:tcPr/>
                </a:tc>
                <a:tc>
                  <a:txBody>
                    <a:bodyPr/>
                    <a:lstStyle/>
                    <a:p>
                      <a:pPr algn="ctr"/>
                      <a:r>
                        <a:rPr lang="en-US" sz="1200" dirty="0" smtClean="0"/>
                        <a:t>Yes (full domain)</a:t>
                      </a:r>
                      <a:endParaRPr lang="en-US" sz="1200" dirty="0"/>
                    </a:p>
                  </a:txBody>
                  <a:tcPr>
                    <a:solidFill>
                      <a:srgbClr val="FFC000"/>
                    </a:solidFill>
                  </a:tcPr>
                </a:tc>
                <a:tc>
                  <a:txBody>
                    <a:bodyPr/>
                    <a:lstStyle/>
                    <a:p>
                      <a:pPr algn="ctr"/>
                      <a:r>
                        <a:rPr lang="en-US" sz="1200" dirty="0" smtClean="0"/>
                        <a:t>Yes(Vortex only)</a:t>
                      </a:r>
                      <a:endParaRPr lang="en-US" sz="1200" dirty="0"/>
                    </a:p>
                  </a:txBody>
                  <a:tcPr/>
                </a:tc>
                <a:tc>
                  <a:txBody>
                    <a:bodyPr/>
                    <a:lstStyle/>
                    <a:p>
                      <a:pPr algn="ctr"/>
                      <a:r>
                        <a:rPr lang="en-US" sz="1200" dirty="0" smtClean="0"/>
                        <a:t>Yes (9 km domain vortex only)</a:t>
                      </a:r>
                      <a:endParaRPr lang="en-US" sz="1200" dirty="0"/>
                    </a:p>
                  </a:txBody>
                  <a:tcPr/>
                </a:tc>
                <a:tc>
                  <a:txBody>
                    <a:bodyPr/>
                    <a:lstStyle/>
                    <a:p>
                      <a:pPr algn="ctr"/>
                      <a:r>
                        <a:rPr lang="en-US" sz="1200" dirty="0" smtClean="0"/>
                        <a:t>No</a:t>
                      </a:r>
                      <a:endParaRPr lang="en-US" sz="1200" dirty="0"/>
                    </a:p>
                  </a:txBody>
                  <a:tcPr/>
                </a:tc>
              </a:tr>
              <a:tr h="533400">
                <a:tc>
                  <a:txBody>
                    <a:bodyPr/>
                    <a:lstStyle/>
                    <a:p>
                      <a:pPr algn="ctr"/>
                      <a:r>
                        <a:rPr lang="en-US" sz="1200" dirty="0" smtClean="0"/>
                        <a:t>Ocean Coupling</a:t>
                      </a:r>
                    </a:p>
                    <a:p>
                      <a:pPr algn="ctr"/>
                      <a:r>
                        <a:rPr lang="en-US" sz="1200" dirty="0" smtClean="0"/>
                        <a:t>(Ocean model: POM)</a:t>
                      </a:r>
                      <a:endParaRPr lang="en-US" sz="1200" dirty="0"/>
                    </a:p>
                  </a:txBody>
                  <a:tcPr/>
                </a:tc>
                <a:tc>
                  <a:txBody>
                    <a:bodyPr/>
                    <a:lstStyle/>
                    <a:p>
                      <a:pPr algn="ctr"/>
                      <a:r>
                        <a:rPr lang="en-US" sz="1200" dirty="0" smtClean="0"/>
                        <a:t>No</a:t>
                      </a:r>
                    </a:p>
                    <a:p>
                      <a:pPr algn="ctr"/>
                      <a:r>
                        <a:rPr lang="en-US" sz="1200" dirty="0" smtClean="0"/>
                        <a:t>(SST updated by GSI)</a:t>
                      </a:r>
                      <a:endParaRPr lang="en-US" sz="1200" dirty="0"/>
                    </a:p>
                  </a:txBody>
                  <a:tcPr>
                    <a:solidFill>
                      <a:srgbClr val="FFC000"/>
                    </a:solidFill>
                  </a:tcPr>
                </a:tc>
                <a:tc>
                  <a:txBody>
                    <a:bodyPr/>
                    <a:lstStyle/>
                    <a:p>
                      <a:pPr algn="ctr"/>
                      <a:r>
                        <a:rPr lang="en-US" sz="1200" dirty="0" smtClean="0"/>
                        <a:t>27-9</a:t>
                      </a:r>
                      <a:r>
                        <a:rPr lang="en-US" sz="1200" baseline="0" dirty="0" smtClean="0"/>
                        <a:t> KM: </a:t>
                      </a:r>
                      <a:r>
                        <a:rPr lang="en-US" sz="1200" dirty="0" smtClean="0"/>
                        <a:t>Yes</a:t>
                      </a:r>
                    </a:p>
                    <a:p>
                      <a:pPr algn="ctr"/>
                      <a:endParaRPr lang="en-US" sz="1200" dirty="0"/>
                    </a:p>
                  </a:txBody>
                  <a:tcPr/>
                </a:tc>
                <a:tc>
                  <a:txBody>
                    <a:bodyPr/>
                    <a:lstStyle/>
                    <a:p>
                      <a:pPr algn="ctr"/>
                      <a:r>
                        <a:rPr lang="en-US" sz="1200" dirty="0" smtClean="0"/>
                        <a:t>27-9</a:t>
                      </a:r>
                      <a:r>
                        <a:rPr lang="en-US" sz="1200" baseline="0" dirty="0" smtClean="0"/>
                        <a:t> KM: </a:t>
                      </a:r>
                      <a:r>
                        <a:rPr lang="en-US" sz="1200" dirty="0" smtClean="0"/>
                        <a:t>Yes</a:t>
                      </a:r>
                    </a:p>
                    <a:p>
                      <a:pPr algn="ctr"/>
                      <a:r>
                        <a:rPr lang="en-US" sz="1200" baseline="0" dirty="0" smtClean="0"/>
                        <a:t>3 KM: No (Downscaling)</a:t>
                      </a:r>
                      <a:endParaRPr lang="en-US" sz="1200" dirty="0" smtClean="0"/>
                    </a:p>
                  </a:txBody>
                  <a:tcPr/>
                </a:tc>
                <a:tc>
                  <a:txBody>
                    <a:bodyPr/>
                    <a:lstStyle/>
                    <a:p>
                      <a:pPr algn="ctr"/>
                      <a:r>
                        <a:rPr lang="en-US" sz="1200" dirty="0" smtClean="0"/>
                        <a:t>Yes</a:t>
                      </a:r>
                    </a:p>
                  </a:txBody>
                  <a:tcPr/>
                </a:tc>
              </a:tr>
              <a:tr h="270840">
                <a:tc>
                  <a:txBody>
                    <a:bodyPr/>
                    <a:lstStyle/>
                    <a:p>
                      <a:pPr algn="ctr"/>
                      <a:r>
                        <a:rPr lang="en-US" sz="1200" dirty="0" smtClean="0"/>
                        <a:t>GSI</a:t>
                      </a:r>
                      <a:endParaRPr lang="en-US" sz="1200" dirty="0"/>
                    </a:p>
                  </a:txBody>
                  <a:tcPr/>
                </a:tc>
                <a:tc>
                  <a:txBody>
                    <a:bodyPr/>
                    <a:lstStyle/>
                    <a:p>
                      <a:pPr algn="ctr"/>
                      <a:r>
                        <a:rPr lang="en-US" sz="1200" dirty="0" smtClean="0"/>
                        <a:t>Yes</a:t>
                      </a:r>
                      <a:endParaRPr lang="en-US" sz="1200" dirty="0"/>
                    </a:p>
                  </a:txBody>
                  <a:tcPr>
                    <a:solidFill>
                      <a:srgbClr val="FFC000"/>
                    </a:solidFill>
                  </a:tcPr>
                </a:tc>
                <a:tc>
                  <a:txBody>
                    <a:bodyPr/>
                    <a:lstStyle/>
                    <a:p>
                      <a:pPr algn="ctr"/>
                      <a:r>
                        <a:rPr lang="en-US" sz="1200" dirty="0" smtClean="0"/>
                        <a:t>Yes (Deep case </a:t>
                      </a:r>
                      <a:r>
                        <a:rPr lang="en-US" sz="1200" baseline="0" dirty="0" smtClean="0"/>
                        <a:t>only)</a:t>
                      </a:r>
                      <a:endParaRPr lang="en-US" sz="1200" dirty="0"/>
                    </a:p>
                  </a:txBody>
                  <a:tcPr/>
                </a:tc>
                <a:tc>
                  <a:txBody>
                    <a:bodyPr/>
                    <a:lstStyle/>
                    <a:p>
                      <a:pPr algn="ctr"/>
                      <a:r>
                        <a:rPr lang="en-US" sz="1200" dirty="0" smtClean="0"/>
                        <a:t>Yes (Deep case only)</a:t>
                      </a:r>
                      <a:endParaRPr lang="en-US" sz="1200" dirty="0"/>
                    </a:p>
                  </a:txBody>
                  <a:tcPr/>
                </a:tc>
                <a:tc>
                  <a:txBody>
                    <a:bodyPr/>
                    <a:lstStyle/>
                    <a:p>
                      <a:pPr algn="ctr"/>
                      <a:r>
                        <a:rPr lang="en-US" sz="1200" dirty="0" smtClean="0"/>
                        <a:t>No</a:t>
                      </a:r>
                      <a:endParaRPr lang="en-US" sz="1200" dirty="0"/>
                    </a:p>
                  </a:txBody>
                  <a:tcPr/>
                </a:tc>
              </a:tr>
              <a:tr h="270840">
                <a:tc>
                  <a:txBody>
                    <a:bodyPr/>
                    <a:lstStyle/>
                    <a:p>
                      <a:pPr algn="ctr"/>
                      <a:r>
                        <a:rPr lang="en-US" sz="1200" dirty="0" smtClean="0"/>
                        <a:t>Platform</a:t>
                      </a:r>
                      <a:endParaRPr lang="en-US" sz="1200" dirty="0"/>
                    </a:p>
                  </a:txBody>
                  <a:tcPr/>
                </a:tc>
                <a:tc>
                  <a:txBody>
                    <a:bodyPr/>
                    <a:lstStyle/>
                    <a:p>
                      <a:pPr algn="ctr"/>
                      <a:r>
                        <a:rPr lang="en-US" sz="1200" dirty="0" smtClean="0"/>
                        <a:t>JET-Linux</a:t>
                      </a:r>
                      <a:endParaRPr lang="en-US" sz="1200" dirty="0"/>
                    </a:p>
                  </a:txBody>
                  <a:tcPr>
                    <a:solidFill>
                      <a:srgbClr val="FFC000"/>
                    </a:solidFill>
                  </a:tcPr>
                </a:tc>
                <a:tc>
                  <a:txBody>
                    <a:bodyPr/>
                    <a:lstStyle/>
                    <a:p>
                      <a:pPr algn="ctr"/>
                      <a:r>
                        <a:rPr lang="en-US" sz="1200" dirty="0" smtClean="0"/>
                        <a:t>IBM</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JET-Linux</a:t>
                      </a:r>
                    </a:p>
                  </a:txBody>
                  <a:tcPr/>
                </a:tc>
                <a:tc>
                  <a:txBody>
                    <a:bodyPr/>
                    <a:lstStyle/>
                    <a:p>
                      <a:pPr algn="ctr"/>
                      <a:r>
                        <a:rPr lang="en-US" sz="1200" dirty="0" smtClean="0"/>
                        <a:t>IBM</a:t>
                      </a:r>
                      <a:endParaRPr lang="en-US" sz="1200" dirty="0"/>
                    </a:p>
                  </a:txBody>
                  <a:tcPr/>
                </a:tc>
              </a:tr>
              <a:tr h="331026">
                <a:tc gridSpan="5">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Physics schemes</a:t>
                      </a:r>
                    </a:p>
                  </a:txBody>
                  <a:tcPr>
                    <a:solidFill>
                      <a:srgbClr val="FFC000"/>
                    </a:solidFill>
                  </a:tcPr>
                </a:tc>
                <a:tc hMerge="1">
                  <a:txBody>
                    <a:bodyPr/>
                    <a:lstStyle/>
                    <a:p>
                      <a:endParaRPr lang="en-US"/>
                    </a:p>
                  </a:txBody>
                  <a:tcPr/>
                </a:tc>
                <a:tc hMerge="1">
                  <a:txBody>
                    <a:bodyPr/>
                    <a:lstStyle/>
                    <a:p>
                      <a:pPr algn="ctr"/>
                      <a:endParaRPr lang="en-US" sz="1200" dirty="0"/>
                    </a:p>
                  </a:txBody>
                  <a:tcPr/>
                </a:tc>
                <a:tc hMerge="1">
                  <a:txBody>
                    <a:bodyPr/>
                    <a:lstStyle/>
                    <a:p>
                      <a:pPr algn="ctr"/>
                      <a:endParaRPr lang="en-US" sz="1600" b="1" dirty="0"/>
                    </a:p>
                  </a:txBody>
                  <a:tcPr/>
                </a:tc>
                <a:tc hMerge="1">
                  <a:txBody>
                    <a:bodyPr/>
                    <a:lstStyle/>
                    <a:p>
                      <a:endParaRPr lang="en-US"/>
                    </a:p>
                  </a:txBody>
                  <a:tcPr/>
                </a:tc>
              </a:tr>
              <a:tr h="270840">
                <a:tc>
                  <a:txBody>
                    <a:bodyPr/>
                    <a:lstStyle/>
                    <a:p>
                      <a:pPr algn="ctr"/>
                      <a:r>
                        <a:rPr lang="en-US" sz="1200" dirty="0" smtClean="0"/>
                        <a:t>Microphysics</a:t>
                      </a:r>
                      <a:endParaRPr lang="en-US" sz="1200" dirty="0"/>
                    </a:p>
                  </a:txBody>
                  <a:tcPr/>
                </a:tc>
                <a:tc>
                  <a:txBody>
                    <a:bodyPr/>
                    <a:lstStyle/>
                    <a:p>
                      <a:pPr algn="ctr"/>
                      <a:r>
                        <a:rPr lang="en-US" sz="1200" dirty="0" smtClean="0"/>
                        <a:t>Ferrier</a:t>
                      </a:r>
                      <a:endParaRPr lang="en-US" sz="1200" dirty="0"/>
                    </a:p>
                  </a:txBody>
                  <a:tcPr>
                    <a:solidFill>
                      <a:srgbClr val="FFC000"/>
                    </a:solidFill>
                  </a:tcPr>
                </a:tc>
                <a:tc>
                  <a:txBody>
                    <a:bodyPr/>
                    <a:lstStyle/>
                    <a:p>
                      <a:pPr algn="ctr"/>
                      <a:r>
                        <a:rPr lang="en-US" sz="1200" dirty="0" smtClean="0"/>
                        <a:t>Ferrier</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Ferrier</a:t>
                      </a:r>
                    </a:p>
                  </a:txBody>
                  <a:tcPr/>
                </a:tc>
                <a:tc>
                  <a:txBody>
                    <a:bodyPr/>
                    <a:lstStyle/>
                    <a:p>
                      <a:pPr algn="ctr"/>
                      <a:r>
                        <a:rPr lang="en-US" sz="1200" dirty="0" smtClean="0"/>
                        <a:t>Ferrier</a:t>
                      </a:r>
                      <a:endParaRPr lang="en-US" sz="1200" dirty="0"/>
                    </a:p>
                  </a:txBody>
                  <a:tcPr/>
                </a:tc>
              </a:tr>
              <a:tr h="270840">
                <a:tc>
                  <a:txBody>
                    <a:bodyPr/>
                    <a:lstStyle/>
                    <a:p>
                      <a:pPr algn="ctr"/>
                      <a:r>
                        <a:rPr lang="en-US" sz="1200" dirty="0" smtClean="0"/>
                        <a:t>Radiation</a:t>
                      </a:r>
                      <a:r>
                        <a:rPr lang="en-US" sz="1200" baseline="0" dirty="0" smtClean="0"/>
                        <a:t> (SW)</a:t>
                      </a:r>
                      <a:endParaRPr lang="en-US" sz="1200" dirty="0"/>
                    </a:p>
                  </a:txBody>
                  <a:tcPr/>
                </a:tc>
                <a:tc>
                  <a:txBody>
                    <a:bodyPr/>
                    <a:lstStyle/>
                    <a:p>
                      <a:pPr algn="ctr"/>
                      <a:r>
                        <a:rPr lang="en-US" sz="1200" dirty="0" smtClean="0"/>
                        <a:t>GFDL</a:t>
                      </a:r>
                      <a:endParaRPr lang="en-US" sz="1200" dirty="0"/>
                    </a:p>
                  </a:txBody>
                  <a:tcPr>
                    <a:solidFill>
                      <a:srgbClr val="FFC000"/>
                    </a:solidFill>
                  </a:tcPr>
                </a:tc>
                <a:tc>
                  <a:txBody>
                    <a:bodyPr/>
                    <a:lstStyle/>
                    <a:p>
                      <a:pPr algn="ctr"/>
                      <a:r>
                        <a:rPr lang="en-US" sz="1200" dirty="0" smtClean="0"/>
                        <a:t>GFDL</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GFDL</a:t>
                      </a:r>
                    </a:p>
                  </a:txBody>
                  <a:tcPr/>
                </a:tc>
                <a:tc>
                  <a:txBody>
                    <a:bodyPr/>
                    <a:lstStyle/>
                    <a:p>
                      <a:pPr algn="ctr"/>
                      <a:r>
                        <a:rPr lang="en-US" sz="1200" dirty="0" smtClean="0"/>
                        <a:t>GFDL</a:t>
                      </a:r>
                      <a:endParaRPr lang="en-US" sz="1200" dirty="0"/>
                    </a:p>
                  </a:txBody>
                  <a:tcPr/>
                </a:tc>
              </a:tr>
              <a:tr h="270840">
                <a:tc>
                  <a:txBody>
                    <a:bodyPr/>
                    <a:lstStyle/>
                    <a:p>
                      <a:pPr algn="ctr"/>
                      <a:r>
                        <a:rPr lang="en-US" sz="1200" dirty="0" smtClean="0"/>
                        <a:t>Radiation (LW)</a:t>
                      </a:r>
                      <a:endParaRPr lang="en-US" sz="1200" dirty="0"/>
                    </a:p>
                  </a:txBody>
                  <a:tcPr/>
                </a:tc>
                <a:tc>
                  <a:txBody>
                    <a:bodyPr/>
                    <a:lstStyle/>
                    <a:p>
                      <a:pPr algn="ctr"/>
                      <a:r>
                        <a:rPr lang="en-US" sz="1200" dirty="0" smtClean="0"/>
                        <a:t>GFDL</a:t>
                      </a:r>
                      <a:endParaRPr lang="en-US" sz="1200" dirty="0"/>
                    </a:p>
                  </a:txBody>
                  <a:tcPr>
                    <a:solidFill>
                      <a:srgbClr val="FFC000"/>
                    </a:solidFill>
                  </a:tcPr>
                </a:tc>
                <a:tc>
                  <a:txBody>
                    <a:bodyPr/>
                    <a:lstStyle/>
                    <a:p>
                      <a:pPr algn="ctr"/>
                      <a:r>
                        <a:rPr lang="en-US" sz="1200" dirty="0" smtClean="0"/>
                        <a:t>GFDL</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GFDL</a:t>
                      </a:r>
                    </a:p>
                  </a:txBody>
                  <a:tcPr/>
                </a:tc>
                <a:tc>
                  <a:txBody>
                    <a:bodyPr/>
                    <a:lstStyle/>
                    <a:p>
                      <a:pPr algn="ctr"/>
                      <a:r>
                        <a:rPr lang="en-US" sz="1200" dirty="0" smtClean="0"/>
                        <a:t>GFDL</a:t>
                      </a:r>
                      <a:endParaRPr lang="en-US" sz="1200" dirty="0"/>
                    </a:p>
                  </a:txBody>
                  <a:tcPr/>
                </a:tc>
              </a:tr>
              <a:tr h="451399">
                <a:tc>
                  <a:txBody>
                    <a:bodyPr/>
                    <a:lstStyle/>
                    <a:p>
                      <a:pPr algn="ctr"/>
                      <a:r>
                        <a:rPr lang="en-US" sz="1200" dirty="0" smtClean="0"/>
                        <a:t>Surface Scheme</a:t>
                      </a:r>
                      <a:endParaRPr lang="en-US" sz="1200" dirty="0"/>
                    </a:p>
                  </a:txBody>
                  <a:tcPr/>
                </a:tc>
                <a:tc>
                  <a:txBody>
                    <a:bodyPr/>
                    <a:lstStyle/>
                    <a:p>
                      <a:pPr algn="ctr"/>
                      <a:r>
                        <a:rPr lang="en-US" sz="1200" dirty="0" smtClean="0"/>
                        <a:t>GFDL (2010 implementation)</a:t>
                      </a:r>
                      <a:endParaRPr lang="en-US" sz="1200" dirty="0"/>
                    </a:p>
                  </a:txBody>
                  <a:tcPr>
                    <a:solidFill>
                      <a:srgbClr val="FFC000"/>
                    </a:solidFill>
                  </a:tcPr>
                </a:tc>
                <a:tc>
                  <a:txBody>
                    <a:bodyPr/>
                    <a:lstStyle/>
                    <a:p>
                      <a:pPr algn="ctr"/>
                      <a:r>
                        <a:rPr lang="en-US" sz="1200" dirty="0" smtClean="0"/>
                        <a:t>GFDL (2011 implementation)</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GFDL (2010 implementation)</a:t>
                      </a:r>
                    </a:p>
                  </a:txBody>
                  <a:tcPr/>
                </a:tc>
                <a:tc>
                  <a:txBody>
                    <a:bodyPr/>
                    <a:lstStyle/>
                    <a:p>
                      <a:pPr algn="ctr"/>
                      <a:r>
                        <a:rPr lang="en-US" sz="1200" dirty="0" smtClean="0"/>
                        <a:t>GFDL</a:t>
                      </a:r>
                      <a:endParaRPr lang="en-US" sz="1200" dirty="0"/>
                    </a:p>
                  </a:txBody>
                  <a:tcPr/>
                </a:tc>
              </a:tr>
              <a:tr h="451399">
                <a:tc>
                  <a:txBody>
                    <a:bodyPr/>
                    <a:lstStyle/>
                    <a:p>
                      <a:pPr algn="ctr"/>
                      <a:r>
                        <a:rPr lang="en-US" sz="1200" dirty="0" smtClean="0"/>
                        <a:t>PBL Scheme</a:t>
                      </a:r>
                      <a:endParaRPr lang="en-US" sz="1200" dirty="0"/>
                    </a:p>
                  </a:txBody>
                  <a:tcPr/>
                </a:tc>
                <a:tc>
                  <a:txBody>
                    <a:bodyPr/>
                    <a:lstStyle/>
                    <a:p>
                      <a:pPr algn="ctr"/>
                      <a:r>
                        <a:rPr lang="en-US" sz="1200" dirty="0" smtClean="0"/>
                        <a:t>GFS</a:t>
                      </a:r>
                      <a:endParaRPr lang="en-US" sz="1200" dirty="0"/>
                    </a:p>
                  </a:txBody>
                  <a:tcPr>
                    <a:solidFill>
                      <a:srgbClr val="FFC000"/>
                    </a:solidFill>
                  </a:tcPr>
                </a:tc>
                <a:tc>
                  <a:txBody>
                    <a:bodyPr/>
                    <a:lstStyle/>
                    <a:p>
                      <a:pPr algn="ctr"/>
                      <a:r>
                        <a:rPr lang="en-US" sz="1200" dirty="0" smtClean="0"/>
                        <a:t>GFS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GFS (Modified</a:t>
                      </a:r>
                      <a:r>
                        <a:rPr lang="en-US" sz="1200" baseline="0" dirty="0" smtClean="0"/>
                        <a:t> for HR implementation)</a:t>
                      </a:r>
                      <a:endParaRPr lang="en-US" sz="1200" dirty="0" smtClean="0"/>
                    </a:p>
                  </a:txBody>
                  <a:tcPr/>
                </a:tc>
                <a:tc>
                  <a:txBody>
                    <a:bodyPr/>
                    <a:lstStyle/>
                    <a:p>
                      <a:pPr algn="ctr"/>
                      <a:r>
                        <a:rPr lang="en-US" sz="1200" dirty="0" smtClean="0"/>
                        <a:t>GFS</a:t>
                      </a:r>
                      <a:endParaRPr lang="en-US" sz="1200" dirty="0"/>
                    </a:p>
                  </a:txBody>
                  <a:tcPr/>
                </a:tc>
              </a:tr>
              <a:tr h="451399">
                <a:tc>
                  <a:txBody>
                    <a:bodyPr/>
                    <a:lstStyle/>
                    <a:p>
                      <a:pPr algn="ctr"/>
                      <a:r>
                        <a:rPr lang="en-US" sz="1200" dirty="0" smtClean="0"/>
                        <a:t>Cumulus Parameterization</a:t>
                      </a:r>
                      <a:endParaRPr lang="en-US" sz="1200" dirty="0"/>
                    </a:p>
                  </a:txBody>
                  <a:tcPr/>
                </a:tc>
                <a:tc>
                  <a:txBody>
                    <a:bodyPr/>
                    <a:lstStyle/>
                    <a:p>
                      <a:pPr algn="ctr"/>
                      <a:r>
                        <a:rPr lang="en-US" sz="1200" dirty="0" smtClean="0"/>
                        <a:t>2010</a:t>
                      </a:r>
                      <a:r>
                        <a:rPr lang="en-US" sz="1200" baseline="0" dirty="0" smtClean="0"/>
                        <a:t> SAS</a:t>
                      </a:r>
                      <a:endParaRPr lang="en-US" sz="1200" dirty="0"/>
                    </a:p>
                  </a:txBody>
                  <a:tcPr>
                    <a:solidFill>
                      <a:srgbClr val="FFC000"/>
                    </a:solidFill>
                  </a:tcPr>
                </a:tc>
                <a:tc>
                  <a:txBody>
                    <a:bodyPr/>
                    <a:lstStyle/>
                    <a:p>
                      <a:pPr algn="ctr"/>
                      <a:r>
                        <a:rPr lang="en-US" sz="1200" dirty="0" smtClean="0"/>
                        <a:t>New SAS</a:t>
                      </a:r>
                      <a:endParaRPr lang="en-US" sz="1200" dirty="0"/>
                    </a:p>
                  </a:txBody>
                  <a:tcPr/>
                </a:tc>
                <a:tc>
                  <a:txBody>
                    <a:bodyPr/>
                    <a:lstStyle/>
                    <a:p>
                      <a:pPr algn="ctr"/>
                      <a:r>
                        <a:rPr lang="en-US" sz="1200" dirty="0" smtClean="0"/>
                        <a:t>New</a:t>
                      </a:r>
                      <a:r>
                        <a:rPr lang="en-US" sz="1200" baseline="0" dirty="0" smtClean="0"/>
                        <a:t> SAS (27-9 KM)</a:t>
                      </a:r>
                    </a:p>
                    <a:p>
                      <a:pPr algn="ctr"/>
                      <a:r>
                        <a:rPr lang="en-US" sz="1200" baseline="0" dirty="0" smtClean="0"/>
                        <a:t>no CP (3 KM)</a:t>
                      </a:r>
                      <a:endParaRPr lang="en-US" sz="1200" dirty="0" smtClean="0"/>
                    </a:p>
                  </a:txBody>
                  <a:tcPr/>
                </a:tc>
                <a:tc>
                  <a:txBody>
                    <a:bodyPr/>
                    <a:lstStyle/>
                    <a:p>
                      <a:pPr algn="ctr"/>
                      <a:r>
                        <a:rPr lang="en-US" sz="1200" dirty="0" smtClean="0"/>
                        <a:t>SAS</a:t>
                      </a:r>
                      <a:endParaRPr lang="en-US" sz="1200" dirty="0"/>
                    </a:p>
                  </a:txBody>
                  <a:tcPr/>
                </a:tc>
              </a:tr>
              <a:tr h="270840">
                <a:tc>
                  <a:txBody>
                    <a:bodyPr/>
                    <a:lstStyle/>
                    <a:p>
                      <a:pPr algn="ctr"/>
                      <a:r>
                        <a:rPr lang="en-US" sz="1200" dirty="0" smtClean="0"/>
                        <a:t>Land</a:t>
                      </a:r>
                      <a:r>
                        <a:rPr lang="en-US" sz="1200" baseline="0" dirty="0" smtClean="0"/>
                        <a:t> Surface</a:t>
                      </a:r>
                      <a:endParaRPr lang="en-US" sz="1200" dirty="0"/>
                    </a:p>
                  </a:txBody>
                  <a:tcPr/>
                </a:tc>
                <a:tc>
                  <a:txBody>
                    <a:bodyPr/>
                    <a:lstStyle/>
                    <a:p>
                      <a:pPr algn="ctr"/>
                      <a:r>
                        <a:rPr lang="en-US" sz="1200" dirty="0" smtClean="0"/>
                        <a:t>GFDL Slab</a:t>
                      </a:r>
                      <a:endParaRPr lang="en-US" sz="1200" dirty="0"/>
                    </a:p>
                  </a:txBody>
                  <a:tcPr>
                    <a:solidFill>
                      <a:srgbClr val="FFC000"/>
                    </a:solidFill>
                  </a:tcPr>
                </a:tc>
                <a:tc>
                  <a:txBody>
                    <a:bodyPr/>
                    <a:lstStyle/>
                    <a:p>
                      <a:pPr algn="ctr"/>
                      <a:r>
                        <a:rPr lang="en-US" sz="1200" dirty="0" smtClean="0"/>
                        <a:t>GFDL Slab</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GFDL Slab</a:t>
                      </a:r>
                    </a:p>
                  </a:txBody>
                  <a:tcPr/>
                </a:tc>
                <a:tc>
                  <a:txBody>
                    <a:bodyPr/>
                    <a:lstStyle/>
                    <a:p>
                      <a:pPr algn="ctr"/>
                      <a:r>
                        <a:rPr lang="en-US" sz="1200" dirty="0" smtClean="0"/>
                        <a:t>GFDL Slab</a:t>
                      </a:r>
                      <a:endParaRPr lang="en-US" sz="1200" dirty="0"/>
                    </a:p>
                  </a:txBody>
                  <a:tcPr/>
                </a:tc>
              </a:tr>
              <a:tr h="270840">
                <a:tc>
                  <a:txBody>
                    <a:bodyPr/>
                    <a:lstStyle/>
                    <a:p>
                      <a:pPr algn="ctr"/>
                      <a:r>
                        <a:rPr lang="en-US" sz="1200" dirty="0" smtClean="0"/>
                        <a:t>GWD</a:t>
                      </a:r>
                      <a:endParaRPr lang="en-US" sz="1200" dirty="0"/>
                    </a:p>
                  </a:txBody>
                  <a:tcPr/>
                </a:tc>
                <a:tc>
                  <a:txBody>
                    <a:bodyPr/>
                    <a:lstStyle/>
                    <a:p>
                      <a:pPr algn="ctr"/>
                      <a:r>
                        <a:rPr lang="en-US" sz="1200" dirty="0" smtClean="0"/>
                        <a:t>No</a:t>
                      </a:r>
                      <a:endParaRPr lang="en-US" sz="1200" dirty="0"/>
                    </a:p>
                  </a:txBody>
                  <a:tcPr>
                    <a:solidFill>
                      <a:srgbClr val="FFC000"/>
                    </a:solidFill>
                  </a:tcPr>
                </a:tc>
                <a:tc>
                  <a:txBody>
                    <a:bodyPr/>
                    <a:lstStyle/>
                    <a:p>
                      <a:pPr algn="ctr"/>
                      <a:r>
                        <a:rPr lang="en-US" sz="1200" dirty="0" smtClean="0"/>
                        <a:t>Yes(27km); No(9km)</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Yes(27km); No(9-3km)</a:t>
                      </a:r>
                    </a:p>
                  </a:txBody>
                  <a:tcPr/>
                </a:tc>
                <a:tc>
                  <a:txBody>
                    <a:bodyPr/>
                    <a:lstStyle/>
                    <a:p>
                      <a:pPr algn="ctr"/>
                      <a:r>
                        <a:rPr lang="en-US" sz="1200" dirty="0" smtClean="0"/>
                        <a:t>Unknown</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HWRF-GEN Web Page</a:t>
            </a:r>
            <a:endParaRPr lang="en-US" dirty="0"/>
          </a:p>
        </p:txBody>
      </p:sp>
      <p:sp>
        <p:nvSpPr>
          <p:cNvPr id="3" name="Content Placeholder 2"/>
          <p:cNvSpPr>
            <a:spLocks noGrp="1"/>
          </p:cNvSpPr>
          <p:nvPr>
            <p:ph idx="1"/>
          </p:nvPr>
        </p:nvSpPr>
        <p:spPr/>
        <p:txBody>
          <a:bodyPr/>
          <a:lstStyle/>
          <a:p>
            <a:pPr algn="ctr">
              <a:buNone/>
            </a:pPr>
            <a:r>
              <a:rPr lang="en-US" dirty="0" smtClean="0">
                <a:hlinkClick r:id="rId2"/>
              </a:rPr>
              <a:t>http://storm.aoml.noaa.gov</a:t>
            </a:r>
            <a:r>
              <a:rPr lang="en-US" dirty="0" smtClean="0">
                <a:hlinkClick r:id="rId2"/>
              </a:rPr>
              <a:t>/realtime</a:t>
            </a:r>
            <a:endParaRPr lang="en-US" dirty="0" smtClean="0"/>
          </a:p>
          <a:p>
            <a:pPr algn="ctr">
              <a:buNone/>
            </a:pPr>
            <a:r>
              <a:rPr lang="en-US" dirty="0" smtClean="0"/>
              <a:t>Select Storm: GENESIS00L</a:t>
            </a:r>
            <a:endParaRPr lang="en-US" dirty="0"/>
          </a:p>
        </p:txBody>
      </p:sp>
      <p:sp>
        <p:nvSpPr>
          <p:cNvPr id="4" name="TextBox 3"/>
          <p:cNvSpPr txBox="1"/>
          <p:nvPr/>
        </p:nvSpPr>
        <p:spPr>
          <a:xfrm>
            <a:off x="6019800" y="6248400"/>
            <a:ext cx="2903359" cy="369332"/>
          </a:xfrm>
          <a:prstGeom prst="rect">
            <a:avLst/>
          </a:prstGeom>
          <a:noFill/>
        </p:spPr>
        <p:txBody>
          <a:bodyPr wrap="none" rtlCol="0">
            <a:spAutoFit/>
          </a:bodyPr>
          <a:lstStyle/>
          <a:p>
            <a:r>
              <a:rPr lang="en-US" dirty="0" smtClean="0"/>
              <a:t>Thiago Quirino, NOAA/AOML</a:t>
            </a:r>
            <a:endParaRPr lang="en-US" dirty="0"/>
          </a:p>
        </p:txBody>
      </p:sp>
      <p:pic>
        <p:nvPicPr>
          <p:cNvPr id="6" name="Picture 5" descr="Screen shot 2011-08-18 at 5.55.14 PM.png"/>
          <p:cNvPicPr>
            <a:picLocks noChangeAspect="1"/>
          </p:cNvPicPr>
          <p:nvPr/>
        </p:nvPicPr>
        <p:blipFill>
          <a:blip r:embed="rId3"/>
          <a:stretch>
            <a:fillRect/>
          </a:stretch>
        </p:blipFill>
        <p:spPr>
          <a:xfrm>
            <a:off x="4645660" y="2971800"/>
            <a:ext cx="3964940" cy="3200400"/>
          </a:xfrm>
          <a:prstGeom prst="rect">
            <a:avLst/>
          </a:prstGeom>
        </p:spPr>
      </p:pic>
      <p:pic>
        <p:nvPicPr>
          <p:cNvPr id="7" name="Picture 6" descr="Screen shot 2011-08-19 at 9.00.15 AM.png"/>
          <p:cNvPicPr>
            <a:picLocks noChangeAspect="1"/>
          </p:cNvPicPr>
          <p:nvPr/>
        </p:nvPicPr>
        <p:blipFill>
          <a:blip r:embed="rId4"/>
          <a:stretch>
            <a:fillRect/>
          </a:stretch>
        </p:blipFill>
        <p:spPr>
          <a:xfrm>
            <a:off x="530860" y="2971800"/>
            <a:ext cx="3978275" cy="320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8262938" cy="1470025"/>
          </a:xfrm>
        </p:spPr>
        <p:txBody>
          <a:bodyPr>
            <a:normAutofit fontScale="90000"/>
          </a:bodyPr>
          <a:lstStyle/>
          <a:p>
            <a:pPr marL="0" indent="39688" eaLnBrk="1" hangingPunct="1"/>
            <a:r>
              <a:rPr lang="en-US" sz="3200"/>
              <a:t>New Addition to Pouch-tracking Model Suite:</a:t>
            </a:r>
            <a:br>
              <a:rPr lang="en-US" sz="3200"/>
            </a:br>
            <a:r>
              <a:rPr lang="en-US" sz="3200"/>
              <a:t>HWRF-GENESIS</a:t>
            </a:r>
            <a:r>
              <a:rPr lang="en-US" sz="4000"/>
              <a:t/>
            </a:r>
            <a:br>
              <a:rPr lang="en-US" sz="4000"/>
            </a:br>
            <a:r>
              <a:rPr lang="en-US" sz="4000"/>
              <a:t> </a:t>
            </a:r>
          </a:p>
        </p:txBody>
      </p:sp>
      <p:sp>
        <p:nvSpPr>
          <p:cNvPr id="3" name="Subtitle 2"/>
          <p:cNvSpPr>
            <a:spLocks noGrp="1"/>
          </p:cNvSpPr>
          <p:nvPr>
            <p:ph type="subTitle" idx="1"/>
          </p:nvPr>
        </p:nvSpPr>
        <p:spPr>
          <a:xfrm>
            <a:off x="2286000" y="1371600"/>
            <a:ext cx="4648200" cy="914400"/>
          </a:xfrm>
        </p:spPr>
        <p:txBody>
          <a:bodyPr>
            <a:normAutofit/>
          </a:bodyPr>
          <a:lstStyle/>
          <a:p>
            <a:pPr eaLnBrk="1" hangingPunct="1">
              <a:lnSpc>
                <a:spcPct val="90000"/>
              </a:lnSpc>
            </a:pPr>
            <a:r>
              <a:rPr lang="en-US" sz="2400">
                <a:solidFill>
                  <a:srgbClr val="0000FF"/>
                </a:solidFill>
              </a:rPr>
              <a:t>Mark Boothe</a:t>
            </a:r>
          </a:p>
          <a:p>
            <a:pPr eaLnBrk="1" hangingPunct="1">
              <a:lnSpc>
                <a:spcPct val="90000"/>
              </a:lnSpc>
            </a:pPr>
            <a:r>
              <a:rPr lang="en-US" sz="2400">
                <a:solidFill>
                  <a:srgbClr val="0000FF"/>
                </a:solidFill>
              </a:rPr>
              <a:t>Naval Postgraduate School</a:t>
            </a:r>
          </a:p>
        </p:txBody>
      </p:sp>
      <p:sp>
        <p:nvSpPr>
          <p:cNvPr id="4" name="Subtitle 2"/>
          <p:cNvSpPr txBox="1">
            <a:spLocks/>
          </p:cNvSpPr>
          <p:nvPr/>
        </p:nvSpPr>
        <p:spPr bwMode="auto">
          <a:xfrm>
            <a:off x="152400" y="5867400"/>
            <a:ext cx="3200400" cy="76200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lIns="50800" tIns="50800" bIns="50800">
            <a:prstTxWarp prst="textNoShape">
              <a:avLst/>
            </a:prstTxWarp>
            <a:normAutofit/>
          </a:bodyPr>
          <a:lstStyle/>
          <a:p>
            <a:pPr algn="ctr">
              <a:spcBef>
                <a:spcPts val="700"/>
              </a:spcBef>
              <a:buSzPct val="100000"/>
              <a:buFont typeface="Arial" charset="0"/>
              <a:buNone/>
            </a:pPr>
            <a:r>
              <a:rPr lang="en-US" sz="1800">
                <a:solidFill>
                  <a:srgbClr val="0000FF"/>
                </a:solidFill>
              </a:rPr>
              <a:t>Mike Montgomery</a:t>
            </a:r>
          </a:p>
          <a:p>
            <a:pPr algn="ctr">
              <a:spcBef>
                <a:spcPts val="700"/>
              </a:spcBef>
              <a:buSzPct val="100000"/>
              <a:buFont typeface="Arial" charset="0"/>
              <a:buNone/>
            </a:pPr>
            <a:r>
              <a:rPr lang="en-US" sz="1800">
                <a:solidFill>
                  <a:srgbClr val="0000FF"/>
                </a:solidFill>
              </a:rPr>
              <a:t>Naval Postgraduate School</a:t>
            </a:r>
          </a:p>
        </p:txBody>
      </p:sp>
      <p:sp>
        <p:nvSpPr>
          <p:cNvPr id="5" name="Subtitle 2"/>
          <p:cNvSpPr txBox="1">
            <a:spLocks/>
          </p:cNvSpPr>
          <p:nvPr/>
        </p:nvSpPr>
        <p:spPr bwMode="auto">
          <a:xfrm>
            <a:off x="3505200" y="5867400"/>
            <a:ext cx="3505200" cy="76200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lIns="50800" tIns="50800" bIns="50800">
            <a:prstTxWarp prst="textNoShape">
              <a:avLst/>
            </a:prstTxWarp>
            <a:normAutofit/>
          </a:bodyPr>
          <a:lstStyle/>
          <a:p>
            <a:pPr algn="ctr">
              <a:spcBef>
                <a:spcPts val="700"/>
              </a:spcBef>
              <a:buSzPct val="100000"/>
              <a:buFont typeface="Arial" charset="0"/>
              <a:buNone/>
            </a:pPr>
            <a:r>
              <a:rPr lang="en-US" sz="1800">
                <a:solidFill>
                  <a:srgbClr val="0000FF"/>
                </a:solidFill>
              </a:rPr>
              <a:t>Tim Dunkerton</a:t>
            </a:r>
          </a:p>
          <a:p>
            <a:pPr algn="ctr">
              <a:spcBef>
                <a:spcPts val="700"/>
              </a:spcBef>
              <a:buSzPct val="100000"/>
              <a:buFont typeface="Arial" charset="0"/>
              <a:buNone/>
            </a:pPr>
            <a:r>
              <a:rPr lang="en-US" sz="1800">
                <a:solidFill>
                  <a:srgbClr val="0000FF"/>
                </a:solidFill>
              </a:rPr>
              <a:t>NorthWest Research Associates</a:t>
            </a:r>
          </a:p>
        </p:txBody>
      </p:sp>
      <p:sp>
        <p:nvSpPr>
          <p:cNvPr id="6" name="Subtitle 2"/>
          <p:cNvSpPr txBox="1">
            <a:spLocks/>
          </p:cNvSpPr>
          <p:nvPr/>
        </p:nvSpPr>
        <p:spPr bwMode="auto">
          <a:xfrm>
            <a:off x="6781800" y="5867400"/>
            <a:ext cx="2362200" cy="76200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lIns="50800" tIns="50800" bIns="50800">
            <a:prstTxWarp prst="textNoShape">
              <a:avLst/>
            </a:prstTxWarp>
            <a:normAutofit/>
          </a:bodyPr>
          <a:lstStyle/>
          <a:p>
            <a:pPr algn="ctr">
              <a:spcBef>
                <a:spcPts val="700"/>
              </a:spcBef>
              <a:buSzPct val="100000"/>
              <a:buFont typeface="Arial" charset="0"/>
              <a:buNone/>
            </a:pPr>
            <a:r>
              <a:rPr lang="en-US" sz="1800">
                <a:solidFill>
                  <a:srgbClr val="0000FF"/>
                </a:solidFill>
              </a:rPr>
              <a:t>Zhuo Wang</a:t>
            </a:r>
          </a:p>
          <a:p>
            <a:pPr algn="ctr">
              <a:spcBef>
                <a:spcPts val="700"/>
              </a:spcBef>
              <a:buSzPct val="100000"/>
              <a:buFont typeface="Arial" charset="0"/>
              <a:buNone/>
            </a:pPr>
            <a:r>
              <a:rPr lang="en-US" sz="1800">
                <a:solidFill>
                  <a:srgbClr val="0000FF"/>
                </a:solidFill>
              </a:rPr>
              <a:t>U. of Illinois</a:t>
            </a:r>
          </a:p>
        </p:txBody>
      </p:sp>
      <p:pic>
        <p:nvPicPr>
          <p:cNvPr id="15366" name="Picture 6" descr="marsupial_img.png"/>
          <p:cNvPicPr>
            <a:picLocks noChangeAspect="1"/>
          </p:cNvPicPr>
          <p:nvPr/>
        </p:nvPicPr>
        <p:blipFill>
          <a:blip r:embed="rId2"/>
          <a:srcRect/>
          <a:stretch>
            <a:fillRect/>
          </a:stretch>
        </p:blipFill>
        <p:spPr bwMode="auto">
          <a:xfrm>
            <a:off x="2286000" y="2209800"/>
            <a:ext cx="4546600" cy="3581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a:lstStyle/>
          <a:p>
            <a:fld id="{9D1E9C06-EAE5-BB48-9342-CBE6E6538321}" type="slidenum">
              <a:rPr lang="en-US"/>
              <a:pPr/>
              <a:t>7</a:t>
            </a:fld>
            <a:endParaRPr lang="en-US"/>
          </a:p>
        </p:txBody>
      </p:sp>
      <p:sp>
        <p:nvSpPr>
          <p:cNvPr id="16386" name="Rectangle 2"/>
          <p:cNvSpPr>
            <a:spLocks noGrp="1" noChangeArrowheads="1"/>
          </p:cNvSpPr>
          <p:nvPr>
            <p:ph type="title"/>
          </p:nvPr>
        </p:nvSpPr>
        <p:spPr>
          <a:xfrm>
            <a:off x="228600" y="14288"/>
            <a:ext cx="8686800" cy="1509712"/>
          </a:xfrm>
        </p:spPr>
        <p:txBody>
          <a:bodyPr/>
          <a:lstStyle/>
          <a:p>
            <a:pPr indent="0" eaLnBrk="1" hangingPunct="1">
              <a:defRPr/>
            </a:pPr>
            <a:r>
              <a:rPr lang="en-US" sz="3200" dirty="0" smtClean="0"/>
              <a:t>2007 Felix</a:t>
            </a:r>
            <a:br>
              <a:rPr lang="en-US" sz="3200" dirty="0" smtClean="0"/>
            </a:br>
            <a:r>
              <a:rPr lang="en-US" sz="3200" dirty="0" smtClean="0"/>
              <a:t>TRMM and ECMWF </a:t>
            </a:r>
            <a:r>
              <a:rPr lang="en-US" sz="3200" u="sng" dirty="0" smtClean="0"/>
              <a:t>Earth-relative</a:t>
            </a:r>
            <a:r>
              <a:rPr lang="en-US" sz="3200" dirty="0" smtClean="0"/>
              <a:t> Winds</a:t>
            </a:r>
          </a:p>
        </p:txBody>
      </p:sp>
      <p:pic>
        <p:nvPicPr>
          <p:cNvPr id="5123" name="Picture 4" descr="filtered"/>
          <p:cNvPicPr>
            <a:picLocks noChangeAspect="1" noChangeArrowheads="1"/>
          </p:cNvPicPr>
          <p:nvPr/>
        </p:nvPicPr>
        <p:blipFill>
          <a:blip r:embed="rId3"/>
          <a:srcRect/>
          <a:stretch>
            <a:fillRect/>
          </a:stretch>
        </p:blipFill>
        <p:spPr bwMode="auto">
          <a:xfrm>
            <a:off x="381000" y="1479550"/>
            <a:ext cx="8447088" cy="4692650"/>
          </a:xfrm>
          <a:prstGeom prst="rect">
            <a:avLst/>
          </a:prstGeom>
          <a:noFill/>
          <a:ln w="9525">
            <a:noFill/>
            <a:miter lim="800000"/>
            <a:headEnd/>
            <a:tailEnd/>
          </a:ln>
        </p:spPr>
      </p:pic>
      <p:sp>
        <p:nvSpPr>
          <p:cNvPr id="5" name="Rectangle 2"/>
          <p:cNvSpPr txBox="1">
            <a:spLocks noChangeArrowheads="1"/>
          </p:cNvSpPr>
          <p:nvPr/>
        </p:nvSpPr>
        <p:spPr bwMode="auto">
          <a:xfrm>
            <a:off x="228600" y="6248400"/>
            <a:ext cx="8686800" cy="53340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lIns="50800" tIns="50800" bIns="50800" anchor="ctr">
            <a:prstTxWarp prst="textNoShape">
              <a:avLst/>
            </a:prstTxWarp>
          </a:bodyPr>
          <a:lstStyle>
            <a:lvl1pPr marL="39688" algn="ctr" rtl="0" fontAlgn="base">
              <a:spcBef>
                <a:spcPct val="0"/>
              </a:spcBef>
              <a:spcAft>
                <a:spcPct val="0"/>
              </a:spcAft>
              <a:defRPr sz="4400">
                <a:solidFill>
                  <a:schemeClr val="tx1"/>
                </a:solidFill>
                <a:latin typeface="+mj-lt"/>
                <a:ea typeface="+mj-ea"/>
                <a:cs typeface="+mj-cs"/>
                <a:sym typeface="Arial" charset="0"/>
              </a:defRPr>
            </a:lvl1pPr>
            <a:lvl2pPr marL="396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2pPr>
            <a:lvl3pPr marL="396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3pPr>
            <a:lvl4pPr marL="396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4pPr>
            <a:lvl5pPr marL="396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5pPr>
            <a:lvl6pPr marL="4968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6pPr>
            <a:lvl7pPr marL="9540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7pPr>
            <a:lvl8pPr marL="14112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8pPr>
            <a:lvl9pPr marL="18684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9pPr>
          </a:lstStyle>
          <a:p>
            <a:pPr>
              <a:defRPr/>
            </a:pPr>
            <a:r>
              <a:rPr lang="en-US" sz="3200" i="1" dirty="0" smtClean="0"/>
              <a:t>Familiar open wave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a:lstStyle/>
          <a:p>
            <a:fld id="{51410F7D-8DCD-4849-9FE1-97902A865E58}" type="slidenum">
              <a:rPr lang="en-US"/>
              <a:pPr/>
              <a:t>8</a:t>
            </a:fld>
            <a:endParaRPr lang="en-US"/>
          </a:p>
        </p:txBody>
      </p:sp>
      <p:pic>
        <p:nvPicPr>
          <p:cNvPr id="7170" name="Picture 4" descr="filtered"/>
          <p:cNvPicPr>
            <a:picLocks noChangeAspect="1" noChangeArrowheads="1"/>
          </p:cNvPicPr>
          <p:nvPr/>
        </p:nvPicPr>
        <p:blipFill>
          <a:blip r:embed="rId3"/>
          <a:srcRect/>
          <a:stretch>
            <a:fillRect/>
          </a:stretch>
        </p:blipFill>
        <p:spPr bwMode="auto">
          <a:xfrm>
            <a:off x="423863" y="1504950"/>
            <a:ext cx="8491537" cy="4646613"/>
          </a:xfrm>
          <a:prstGeom prst="rect">
            <a:avLst/>
          </a:prstGeom>
          <a:noFill/>
          <a:ln w="9525">
            <a:noFill/>
            <a:miter lim="800000"/>
            <a:headEnd/>
            <a:tailEnd/>
          </a:ln>
        </p:spPr>
      </p:pic>
      <p:sp>
        <p:nvSpPr>
          <p:cNvPr id="7" name="Rectangle 2"/>
          <p:cNvSpPr>
            <a:spLocks noGrp="1" noChangeArrowheads="1"/>
          </p:cNvSpPr>
          <p:nvPr>
            <p:ph type="title"/>
          </p:nvPr>
        </p:nvSpPr>
        <p:spPr>
          <a:xfrm>
            <a:off x="228600" y="14288"/>
            <a:ext cx="8686800" cy="1509712"/>
          </a:xfrm>
        </p:spPr>
        <p:txBody>
          <a:bodyPr/>
          <a:lstStyle/>
          <a:p>
            <a:pPr indent="0" eaLnBrk="1" hangingPunct="1">
              <a:defRPr/>
            </a:pPr>
            <a:r>
              <a:rPr lang="en-US" sz="3200" dirty="0" smtClean="0"/>
              <a:t>2007 Felix</a:t>
            </a:r>
            <a:br>
              <a:rPr lang="en-US" sz="3200" dirty="0" smtClean="0"/>
            </a:br>
            <a:r>
              <a:rPr lang="en-US" sz="3200" dirty="0" smtClean="0"/>
              <a:t>TRMM and ECMWF </a:t>
            </a:r>
            <a:r>
              <a:rPr lang="en-US" sz="3200" u="sng" dirty="0" err="1" smtClean="0"/>
              <a:t>Comoving</a:t>
            </a:r>
            <a:r>
              <a:rPr lang="en-US" sz="3200" dirty="0" smtClean="0"/>
              <a:t> Winds</a:t>
            </a:r>
          </a:p>
        </p:txBody>
      </p:sp>
      <p:sp>
        <p:nvSpPr>
          <p:cNvPr id="7172" name="Rectangle 2"/>
          <p:cNvSpPr>
            <a:spLocks noChangeArrowheads="1"/>
          </p:cNvSpPr>
          <p:nvPr/>
        </p:nvSpPr>
        <p:spPr bwMode="auto">
          <a:xfrm>
            <a:off x="1025525" y="6172200"/>
            <a:ext cx="7356475" cy="584200"/>
          </a:xfrm>
          <a:prstGeom prst="rect">
            <a:avLst/>
          </a:prstGeom>
          <a:solidFill>
            <a:schemeClr val="bg1"/>
          </a:solidFill>
          <a:ln w="9525">
            <a:noFill/>
            <a:miter lim="800000"/>
            <a:headEnd/>
            <a:tailEnd/>
          </a:ln>
        </p:spPr>
        <p:txBody>
          <a:bodyPr wrap="none">
            <a:prstTxWarp prst="textNoShape">
              <a:avLst/>
            </a:prstTxWarp>
            <a:spAutoFit/>
          </a:bodyPr>
          <a:lstStyle/>
          <a:p>
            <a:r>
              <a:rPr lang="en-US" sz="3200" i="1"/>
              <a:t>Closed circulation with a distinct center</a:t>
            </a:r>
          </a:p>
        </p:txBody>
      </p:sp>
    </p:spTree>
  </p:cSld>
  <p:clrMapOvr>
    <a:masterClrMapping/>
  </p:clrMapOvr>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Lst>
        </p:spPr>
        <p:txBody>
          <a:bodyPr/>
          <a:lstStyle/>
          <a:p>
            <a:fld id="{DE3BBD62-C1BD-EB46-B02D-7DAAB42A6D2F}" type="slidenum">
              <a:rPr lang="en-US"/>
              <a:pPr/>
              <a:t>9</a:t>
            </a:fld>
            <a:endParaRPr lang="en-US"/>
          </a:p>
        </p:txBody>
      </p:sp>
      <p:pic>
        <p:nvPicPr>
          <p:cNvPr id="9218" name="Picture 4" descr="report.mission_scientist.201008181020.summary.image2.png"/>
          <p:cNvPicPr>
            <a:picLocks noChangeAspect="1"/>
          </p:cNvPicPr>
          <p:nvPr/>
        </p:nvPicPr>
        <p:blipFill>
          <a:blip r:embed="rId2"/>
          <a:srcRect/>
          <a:stretch>
            <a:fillRect/>
          </a:stretch>
        </p:blipFill>
        <p:spPr bwMode="auto">
          <a:xfrm>
            <a:off x="423863" y="2184400"/>
            <a:ext cx="8339137" cy="4521200"/>
          </a:xfrm>
          <a:prstGeom prst="rect">
            <a:avLst/>
          </a:prstGeom>
          <a:noFill/>
          <a:ln w="9525">
            <a:noFill/>
            <a:miter lim="800000"/>
            <a:headEnd/>
            <a:tailEnd/>
          </a:ln>
        </p:spPr>
      </p:pic>
      <p:sp>
        <p:nvSpPr>
          <p:cNvPr id="6" name="Rectangle 2"/>
          <p:cNvSpPr>
            <a:spLocks noGrp="1" noChangeArrowheads="1"/>
          </p:cNvSpPr>
          <p:nvPr>
            <p:ph type="title"/>
          </p:nvPr>
        </p:nvSpPr>
        <p:spPr>
          <a:xfrm>
            <a:off x="228600" y="0"/>
            <a:ext cx="8686800" cy="900113"/>
          </a:xfrm>
        </p:spPr>
        <p:txBody>
          <a:bodyPr/>
          <a:lstStyle/>
          <a:p>
            <a:pPr indent="0" eaLnBrk="1" hangingPunct="1">
              <a:defRPr/>
            </a:pPr>
            <a:r>
              <a:rPr lang="en-US" sz="3200" dirty="0" smtClean="0"/>
              <a:t>Excellent Forecast of “Sweet Spot”</a:t>
            </a:r>
            <a:br>
              <a:rPr lang="en-US" sz="3200" dirty="0" smtClean="0"/>
            </a:br>
            <a:r>
              <a:rPr lang="en-US" sz="2400" dirty="0" smtClean="0"/>
              <a:t>PREDICT Research Flight #3:  PGI27L</a:t>
            </a:r>
          </a:p>
        </p:txBody>
      </p:sp>
      <p:sp>
        <p:nvSpPr>
          <p:cNvPr id="9220" name="TextBox 6"/>
          <p:cNvSpPr txBox="1">
            <a:spLocks noChangeArrowheads="1"/>
          </p:cNvSpPr>
          <p:nvPr/>
        </p:nvSpPr>
        <p:spPr bwMode="auto">
          <a:xfrm>
            <a:off x="6781800" y="6248400"/>
            <a:ext cx="1789113" cy="369888"/>
          </a:xfrm>
          <a:prstGeom prst="rect">
            <a:avLst/>
          </a:prstGeom>
          <a:noFill/>
          <a:ln w="9525">
            <a:noFill/>
            <a:miter lim="800000"/>
            <a:headEnd/>
            <a:tailEnd/>
          </a:ln>
        </p:spPr>
        <p:txBody>
          <a:bodyPr wrap="none">
            <a:prstTxWarp prst="textNoShape">
              <a:avLst/>
            </a:prstTxWarp>
            <a:spAutoFit/>
          </a:bodyPr>
          <a:lstStyle/>
          <a:p>
            <a:r>
              <a:rPr lang="en-US" sz="1800"/>
              <a:t>18 August 2010</a:t>
            </a:r>
          </a:p>
        </p:txBody>
      </p:sp>
      <p:sp>
        <p:nvSpPr>
          <p:cNvPr id="8" name="Rectangle 2"/>
          <p:cNvSpPr txBox="1">
            <a:spLocks noChangeArrowheads="1"/>
          </p:cNvSpPr>
          <p:nvPr/>
        </p:nvSpPr>
        <p:spPr bwMode="auto">
          <a:xfrm>
            <a:off x="1371600" y="1143000"/>
            <a:ext cx="8686800" cy="838200"/>
          </a:xfrm>
          <a:prstGeom prst="rect">
            <a:avLst/>
          </a:prstGeom>
          <a:noFill/>
          <a:ln>
            <a:noFill/>
          </a:ln>
          <a:effectLst/>
          <a:extLst>
            <a:ext uri="{909E8E84-426E-40dd-AFC4-6F175D3DCCD1}">
              <a14:hiddenFill xmlns:a14="http://schemas.microsoft.com/office/drawing/2010/main" xmlns:a="http://schemas.openxmlformats.org/drawingml/2006/main" xmlns:p="http://schemas.openxmlformats.org/presentationml/2006/main" xmlns="">
                <a:solidFill>
                  <a:srgbClr val="FFFFFF"/>
                </a:solidFill>
              </a14:hiddenFill>
            </a:ext>
            <a:ext uri="{91240B29-F687-4f45-9708-019B960494DF}">
              <a14:hiddenLine xmlns:a14="http://schemas.microsoft.com/office/drawing/2010/main" xmlns:a="http://schemas.openxmlformats.org/drawingml/2006/main" xmlns:p="http://schemas.openxmlformats.org/presentationml/2006/main" xmlns="" w="12700">
                <a:solidFill>
                  <a:schemeClr val="tx1"/>
                </a:solidFill>
                <a:miter lim="800000"/>
                <a:headEnd/>
                <a:tailEnd/>
              </a14:hiddenLine>
            </a:ext>
            <a:ext uri="{AF507438-7753-43e0-B8FC-AC1667EBCBE1}">
              <a14:hiddenEffects xmlns:a14="http://schemas.microsoft.com/office/drawing/2010/main" xmlns:a="http://schemas.openxmlformats.org/drawingml/2006/main" xmlns:p="http://schemas.openxmlformats.org/presentationml/2006/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a="http://schemas.openxmlformats.org/drawingml/2006/main" xmlns:p="http://schemas.openxmlformats.org/presentationml/2006/main" xmlns="" val="1"/>
            </a:ext>
          </a:extLst>
        </p:spPr>
        <p:txBody>
          <a:bodyPr lIns="50800" tIns="50800" bIns="50800" anchor="ctr">
            <a:prstTxWarp prst="textNoShape">
              <a:avLst/>
            </a:prstTxWarp>
          </a:bodyPr>
          <a:lstStyle>
            <a:lvl1pPr marL="39688" algn="ctr" rtl="0" fontAlgn="base">
              <a:spcBef>
                <a:spcPct val="0"/>
              </a:spcBef>
              <a:spcAft>
                <a:spcPct val="0"/>
              </a:spcAft>
              <a:defRPr sz="4400">
                <a:solidFill>
                  <a:schemeClr val="tx1"/>
                </a:solidFill>
                <a:latin typeface="+mj-lt"/>
                <a:ea typeface="+mj-ea"/>
                <a:cs typeface="+mj-cs"/>
                <a:sym typeface="Arial" charset="0"/>
              </a:defRPr>
            </a:lvl1pPr>
            <a:lvl2pPr marL="396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2pPr>
            <a:lvl3pPr marL="396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3pPr>
            <a:lvl4pPr marL="396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4pPr>
            <a:lvl5pPr marL="396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5pPr>
            <a:lvl6pPr marL="4968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6pPr>
            <a:lvl7pPr marL="9540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7pPr>
            <a:lvl8pPr marL="14112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8pPr>
            <a:lvl9pPr marL="1868488" algn="ctr" rtl="0" fontAlgn="base">
              <a:spcBef>
                <a:spcPct val="0"/>
              </a:spcBef>
              <a:spcAft>
                <a:spcPct val="0"/>
              </a:spcAft>
              <a:defRPr sz="4400">
                <a:solidFill>
                  <a:schemeClr val="tx1"/>
                </a:solidFill>
                <a:latin typeface="Arial" charset="0"/>
                <a:ea typeface="ヒラギノ角ゴ ProN W3" charset="0"/>
                <a:cs typeface="ヒラギノ角ゴ ProN W3" charset="0"/>
                <a:sym typeface="Arial" charset="0"/>
              </a:defRPr>
            </a:lvl9pPr>
          </a:lstStyle>
          <a:p>
            <a:pPr marL="382588" indent="-342900" algn="l">
              <a:buFont typeface="Arial"/>
              <a:buChar char="•"/>
              <a:defRPr/>
            </a:pPr>
            <a:r>
              <a:rPr lang="en-US" sz="2400" i="1" dirty="0" smtClean="0"/>
              <a:t>ECMWF 24-h 700-hPa </a:t>
            </a:r>
            <a:r>
              <a:rPr lang="en-US" sz="2400" i="1" dirty="0" err="1" smtClean="0"/>
              <a:t>Comoving</a:t>
            </a:r>
            <a:r>
              <a:rPr lang="en-US" sz="2400" i="1" dirty="0" smtClean="0"/>
              <a:t> Forecast</a:t>
            </a:r>
          </a:p>
          <a:p>
            <a:pPr marL="1296988" lvl="6" indent="-342900" algn="l">
              <a:buFont typeface="Courier New"/>
              <a:buChar char="o"/>
              <a:defRPr/>
            </a:pPr>
            <a:r>
              <a:rPr lang="en-US" sz="1600" i="1" dirty="0" smtClean="0"/>
              <a:t>Streamline winds</a:t>
            </a:r>
          </a:p>
          <a:p>
            <a:pPr marL="1296988" lvl="6" indent="-342900" algn="l">
              <a:buFont typeface="Courier New"/>
              <a:buChar char="o"/>
              <a:defRPr/>
            </a:pPr>
            <a:r>
              <a:rPr lang="en-US" sz="1600" i="1" dirty="0" smtClean="0"/>
              <a:t>Okubo-Weiss (light shading)</a:t>
            </a:r>
          </a:p>
          <a:p>
            <a:pPr marL="382588" indent="-342900" algn="l">
              <a:buFont typeface="Arial"/>
              <a:buChar char="•"/>
              <a:defRPr/>
            </a:pPr>
            <a:r>
              <a:rPr lang="en-US" sz="2400" i="1" dirty="0" smtClean="0"/>
              <a:t>Verifying IR imagery</a:t>
            </a:r>
          </a:p>
        </p:txBody>
      </p:sp>
      <p:sp>
        <p:nvSpPr>
          <p:cNvPr id="9222" name="TextBox 8"/>
          <p:cNvSpPr txBox="1">
            <a:spLocks noChangeArrowheads="1"/>
          </p:cNvSpPr>
          <p:nvPr/>
        </p:nvSpPr>
        <p:spPr bwMode="auto">
          <a:xfrm>
            <a:off x="5614988" y="6397625"/>
            <a:ext cx="557212" cy="307975"/>
          </a:xfrm>
          <a:prstGeom prst="rect">
            <a:avLst/>
          </a:prstGeom>
          <a:noFill/>
          <a:ln w="9525">
            <a:noFill/>
            <a:miter lim="800000"/>
            <a:headEnd/>
            <a:tailEnd/>
          </a:ln>
        </p:spPr>
        <p:txBody>
          <a:bodyPr wrap="none">
            <a:prstTxWarp prst="textNoShape">
              <a:avLst/>
            </a:prstTxWarp>
            <a:spAutoFit/>
          </a:bodyPr>
          <a:lstStyle/>
          <a:p>
            <a:r>
              <a:rPr lang="en-US" sz="1400"/>
              <a:t>75W</a:t>
            </a:r>
          </a:p>
        </p:txBody>
      </p:sp>
      <p:sp>
        <p:nvSpPr>
          <p:cNvPr id="9223" name="TextBox 9"/>
          <p:cNvSpPr txBox="1">
            <a:spLocks noChangeArrowheads="1"/>
          </p:cNvSpPr>
          <p:nvPr/>
        </p:nvSpPr>
        <p:spPr bwMode="auto">
          <a:xfrm>
            <a:off x="1143000" y="6400800"/>
            <a:ext cx="557213" cy="307975"/>
          </a:xfrm>
          <a:prstGeom prst="rect">
            <a:avLst/>
          </a:prstGeom>
          <a:noFill/>
          <a:ln w="9525">
            <a:noFill/>
            <a:miter lim="800000"/>
            <a:headEnd/>
            <a:tailEnd/>
          </a:ln>
        </p:spPr>
        <p:txBody>
          <a:bodyPr wrap="none">
            <a:prstTxWarp prst="textNoShape">
              <a:avLst/>
            </a:prstTxWarp>
            <a:spAutoFit/>
          </a:bodyPr>
          <a:lstStyle/>
          <a:p>
            <a:r>
              <a:rPr lang="en-US" sz="1400"/>
              <a:t>80W</a:t>
            </a:r>
          </a:p>
        </p:txBody>
      </p:sp>
      <p:sp>
        <p:nvSpPr>
          <p:cNvPr id="9224" name="TextBox 10"/>
          <p:cNvSpPr txBox="1">
            <a:spLocks noChangeArrowheads="1"/>
          </p:cNvSpPr>
          <p:nvPr/>
        </p:nvSpPr>
        <p:spPr bwMode="auto">
          <a:xfrm>
            <a:off x="428625" y="5302250"/>
            <a:ext cx="512763" cy="307975"/>
          </a:xfrm>
          <a:prstGeom prst="rect">
            <a:avLst/>
          </a:prstGeom>
          <a:noFill/>
          <a:ln w="9525">
            <a:noFill/>
            <a:miter lim="800000"/>
            <a:headEnd/>
            <a:tailEnd/>
          </a:ln>
        </p:spPr>
        <p:txBody>
          <a:bodyPr wrap="none">
            <a:prstTxWarp prst="textNoShape">
              <a:avLst/>
            </a:prstTxWarp>
            <a:spAutoFit/>
          </a:bodyPr>
          <a:lstStyle/>
          <a:p>
            <a:r>
              <a:rPr lang="en-US" sz="1400"/>
              <a:t>15N</a:t>
            </a: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a="http://schemas.openxmlformats.org/drawingml/2006/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a="http://schemas.openxmlformats.org/drawingml/2006/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286</TotalTime>
  <Words>1195</Words>
  <Application>Microsoft Macintosh PowerPoint</Application>
  <PresentationFormat>On-screen Show (4:3)</PresentationFormat>
  <Paragraphs>154</Paragraphs>
  <Slides>14</Slides>
  <Notes>2</Notes>
  <HiddenSlides>0</HiddenSlides>
  <MMClips>0</MMClips>
  <ScaleCrop>false</ScaleCrop>
  <HeadingPairs>
    <vt:vector size="4" baseType="variant">
      <vt:variant>
        <vt:lpstr>Design Template</vt:lpstr>
      </vt:variant>
      <vt:variant>
        <vt:i4>2</vt:i4>
      </vt:variant>
      <vt:variant>
        <vt:lpstr>Slide Titles</vt:lpstr>
      </vt:variant>
      <vt:variant>
        <vt:i4>14</vt:i4>
      </vt:variant>
    </vt:vector>
  </HeadingPairs>
  <TitlesOfParts>
    <vt:vector size="16" baseType="lpstr">
      <vt:lpstr>Office Theme</vt:lpstr>
      <vt:lpstr>Title &amp; Bullets</vt:lpstr>
      <vt:lpstr>HWRF--Genesis application</vt:lpstr>
      <vt:lpstr>Outline</vt:lpstr>
      <vt:lpstr>Basin scale domain</vt:lpstr>
      <vt:lpstr>Model Configuration</vt:lpstr>
      <vt:lpstr>HWRF-GEN Web Page</vt:lpstr>
      <vt:lpstr>New Addition to Pouch-tracking Model Suite: HWRF-GENESIS  </vt:lpstr>
      <vt:lpstr>2007 Felix TRMM and ECMWF Earth-relative Winds</vt:lpstr>
      <vt:lpstr>2007 Felix TRMM and ECMWF Comoving Winds</vt:lpstr>
      <vt:lpstr>Excellent Forecast of “Sweet Spot” PREDICT Research Flight #3:  PGI27L</vt:lpstr>
      <vt:lpstr>Pouch Structure using “Dividing Streamlines” Air recirculates within the pouch! PGI30L:  GFS 00 UTC Analysis</vt:lpstr>
      <vt:lpstr>Pouch Structure using “Dividing Streamlines” Air recirculates within the pouch! PGI30L:  GFS 00 UTC Analysis</vt:lpstr>
      <vt:lpstr>Pouch Structure using “Dividing Streamlines” Air recirculates within the pouch! PGI44L:  GFS 00 UTC Analysis</vt:lpstr>
      <vt:lpstr>Pouch Structure using “Dividing Streamlines” Air recirculates within the pouch! PGI44L:  GFS 00 UTC Analysis</vt:lpstr>
      <vt:lpstr>Pouch Structure using “Dividing Streamlines” Air recirculates within the pouch! PGI44L:  GFS 00 UTC Analysis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azhang</dc:creator>
  <cp:lastModifiedBy>Frank Marks</cp:lastModifiedBy>
  <cp:revision>33</cp:revision>
  <dcterms:created xsi:type="dcterms:W3CDTF">2011-08-19T12:55:18Z</dcterms:created>
  <dcterms:modified xsi:type="dcterms:W3CDTF">2011-08-19T13:02:53Z</dcterms:modified>
</cp:coreProperties>
</file>